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3" r:id="rId15"/>
    <p:sldId id="284" r:id="rId16"/>
    <p:sldId id="281" r:id="rId17"/>
    <p:sldId id="321" r:id="rId18"/>
    <p:sldId id="322" r:id="rId19"/>
    <p:sldId id="320" r:id="rId20"/>
    <p:sldId id="285" r:id="rId21"/>
    <p:sldId id="286" r:id="rId22"/>
    <p:sldId id="258" r:id="rId23"/>
    <p:sldId id="287" r:id="rId24"/>
    <p:sldId id="260" r:id="rId25"/>
    <p:sldId id="288" r:id="rId26"/>
    <p:sldId id="290" r:id="rId27"/>
    <p:sldId id="291" r:id="rId28"/>
    <p:sldId id="292" r:id="rId29"/>
    <p:sldId id="297" r:id="rId30"/>
    <p:sldId id="293" r:id="rId31"/>
    <p:sldId id="295" r:id="rId32"/>
    <p:sldId id="296" r:id="rId33"/>
    <p:sldId id="298" r:id="rId34"/>
    <p:sldId id="299" r:id="rId35"/>
    <p:sldId id="301" r:id="rId36"/>
    <p:sldId id="302" r:id="rId37"/>
    <p:sldId id="303" r:id="rId38"/>
    <p:sldId id="300" r:id="rId39"/>
    <p:sldId id="304" r:id="rId40"/>
    <p:sldId id="305" r:id="rId41"/>
    <p:sldId id="306" r:id="rId42"/>
    <p:sldId id="308" r:id="rId43"/>
    <p:sldId id="309" r:id="rId44"/>
    <p:sldId id="307" r:id="rId45"/>
    <p:sldId id="310" r:id="rId46"/>
    <p:sldId id="311" r:id="rId47"/>
    <p:sldId id="323" r:id="rId48"/>
    <p:sldId id="324" r:id="rId49"/>
    <p:sldId id="312" r:id="rId50"/>
    <p:sldId id="313" r:id="rId51"/>
    <p:sldId id="315" r:id="rId52"/>
    <p:sldId id="314" r:id="rId53"/>
    <p:sldId id="316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7" r:id="rId66"/>
    <p:sldId id="338" r:id="rId67"/>
    <p:sldId id="339" r:id="rId68"/>
    <p:sldId id="340" r:id="rId6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074" autoAdjust="0"/>
  </p:normalViewPr>
  <p:slideViewPr>
    <p:cSldViewPr snapToGrid="0">
      <p:cViewPr>
        <p:scale>
          <a:sx n="84" d="100"/>
          <a:sy n="84" d="100"/>
        </p:scale>
        <p:origin x="-547" y="1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576DF39-D750-4C3A-8A28-FFD5D98CBC6B}"/>
    <pc:docChg chg="addSld modSld">
      <pc:chgData name="" userId="" providerId="" clId="Web-{0576DF39-D750-4C3A-8A28-FFD5D98CBC6B}" dt="2019-03-30T21:23:48.202" v="150" actId="20577"/>
      <pc:docMkLst>
        <pc:docMk/>
      </pc:docMkLst>
      <pc:sldChg chg="modSp">
        <pc:chgData name="" userId="" providerId="" clId="Web-{0576DF39-D750-4C3A-8A28-FFD5D98CBC6B}" dt="2019-03-30T21:02:21.880" v="7" actId="20577"/>
        <pc:sldMkLst>
          <pc:docMk/>
          <pc:sldMk cId="2194317214" sldId="260"/>
        </pc:sldMkLst>
        <pc:spChg chg="mod">
          <ac:chgData name="" userId="" providerId="" clId="Web-{0576DF39-D750-4C3A-8A28-FFD5D98CBC6B}" dt="2019-03-30T21:02:21.880" v="7" actId="20577"/>
          <ac:spMkLst>
            <pc:docMk/>
            <pc:sldMk cId="2194317214" sldId="260"/>
            <ac:spMk id="2" creationId="{00000000-0000-0000-0000-000000000000}"/>
          </ac:spMkLst>
        </pc:spChg>
      </pc:sldChg>
      <pc:sldChg chg="modSp">
        <pc:chgData name="" userId="" providerId="" clId="Web-{0576DF39-D750-4C3A-8A28-FFD5D98CBC6B}" dt="2019-03-30T20:53:32.348" v="2" actId="20577"/>
        <pc:sldMkLst>
          <pc:docMk/>
          <pc:sldMk cId="3004452445" sldId="285"/>
        </pc:sldMkLst>
        <pc:spChg chg="mod">
          <ac:chgData name="" userId="" providerId="" clId="Web-{0576DF39-D750-4C3A-8A28-FFD5D98CBC6B}" dt="2019-03-30T20:53:32.348" v="2" actId="20577"/>
          <ac:spMkLst>
            <pc:docMk/>
            <pc:sldMk cId="3004452445" sldId="285"/>
            <ac:spMk id="8" creationId="{00000000-0000-0000-0000-000000000000}"/>
          </ac:spMkLst>
        </pc:spChg>
      </pc:sldChg>
      <pc:sldChg chg="modSp">
        <pc:chgData name="" userId="" providerId="" clId="Web-{0576DF39-D750-4C3A-8A28-FFD5D98CBC6B}" dt="2019-03-30T21:02:39.927" v="10" actId="20577"/>
        <pc:sldMkLst>
          <pc:docMk/>
          <pc:sldMk cId="403656295" sldId="296"/>
        </pc:sldMkLst>
        <pc:spChg chg="mod">
          <ac:chgData name="" userId="" providerId="" clId="Web-{0576DF39-D750-4C3A-8A28-FFD5D98CBC6B}" dt="2019-03-30T21:02:39.927" v="10" actId="20577"/>
          <ac:spMkLst>
            <pc:docMk/>
            <pc:sldMk cId="403656295" sldId="296"/>
            <ac:spMk id="2" creationId="{00000000-0000-0000-0000-000000000000}"/>
          </ac:spMkLst>
        </pc:spChg>
      </pc:sldChg>
      <pc:sldChg chg="modSp">
        <pc:chgData name="" userId="" providerId="" clId="Web-{0576DF39-D750-4C3A-8A28-FFD5D98CBC6B}" dt="2019-03-30T21:14:10.731" v="73" actId="20577"/>
        <pc:sldMkLst>
          <pc:docMk/>
          <pc:sldMk cId="1690432278" sldId="300"/>
        </pc:sldMkLst>
        <pc:spChg chg="mod">
          <ac:chgData name="" userId="" providerId="" clId="Web-{0576DF39-D750-4C3A-8A28-FFD5D98CBC6B}" dt="2019-03-30T21:09:15.668" v="13" actId="20577"/>
          <ac:spMkLst>
            <pc:docMk/>
            <pc:sldMk cId="1690432278" sldId="300"/>
            <ac:spMk id="2" creationId="{00000000-0000-0000-0000-000000000000}"/>
          </ac:spMkLst>
        </pc:spChg>
        <pc:spChg chg="mod">
          <ac:chgData name="" userId="" providerId="" clId="Web-{0576DF39-D750-4C3A-8A28-FFD5D98CBC6B}" dt="2019-03-30T21:14:10.731" v="73" actId="20577"/>
          <ac:spMkLst>
            <pc:docMk/>
            <pc:sldMk cId="1690432278" sldId="300"/>
            <ac:spMk id="3" creationId="{00000000-0000-0000-0000-000000000000}"/>
          </ac:spMkLst>
        </pc:spChg>
      </pc:sldChg>
      <pc:sldChg chg="modSp">
        <pc:chgData name="" userId="" providerId="" clId="Web-{0576DF39-D750-4C3A-8A28-FFD5D98CBC6B}" dt="2019-03-30T21:14:58.482" v="114" actId="20577"/>
        <pc:sldMkLst>
          <pc:docMk/>
          <pc:sldMk cId="2810753250" sldId="311"/>
        </pc:sldMkLst>
        <pc:spChg chg="mod">
          <ac:chgData name="" userId="" providerId="" clId="Web-{0576DF39-D750-4C3A-8A28-FFD5D98CBC6B}" dt="2019-03-30T21:14:31.966" v="83" actId="20577"/>
          <ac:spMkLst>
            <pc:docMk/>
            <pc:sldMk cId="2810753250" sldId="311"/>
            <ac:spMk id="2" creationId="{00000000-0000-0000-0000-000000000000}"/>
          </ac:spMkLst>
        </pc:spChg>
        <pc:spChg chg="mod">
          <ac:chgData name="" userId="" providerId="" clId="Web-{0576DF39-D750-4C3A-8A28-FFD5D98CBC6B}" dt="2019-03-30T21:14:58.482" v="114" actId="20577"/>
          <ac:spMkLst>
            <pc:docMk/>
            <pc:sldMk cId="2810753250" sldId="311"/>
            <ac:spMk id="3" creationId="{00000000-0000-0000-0000-000000000000}"/>
          </ac:spMkLst>
        </pc:spChg>
      </pc:sldChg>
      <pc:sldChg chg="modSp">
        <pc:chgData name="" userId="" providerId="" clId="Web-{0576DF39-D750-4C3A-8A28-FFD5D98CBC6B}" dt="2019-03-30T21:23:46.952" v="148" actId="20577"/>
        <pc:sldMkLst>
          <pc:docMk/>
          <pc:sldMk cId="513477348" sldId="316"/>
        </pc:sldMkLst>
        <pc:spChg chg="mod">
          <ac:chgData name="" userId="" providerId="" clId="Web-{0576DF39-D750-4C3A-8A28-FFD5D98CBC6B}" dt="2019-03-30T21:23:36.530" v="139" actId="20577"/>
          <ac:spMkLst>
            <pc:docMk/>
            <pc:sldMk cId="513477348" sldId="316"/>
            <ac:spMk id="2" creationId="{00000000-0000-0000-0000-000000000000}"/>
          </ac:spMkLst>
        </pc:spChg>
        <pc:spChg chg="mod">
          <ac:chgData name="" userId="" providerId="" clId="Web-{0576DF39-D750-4C3A-8A28-FFD5D98CBC6B}" dt="2019-03-30T21:23:46.952" v="148" actId="20577"/>
          <ac:spMkLst>
            <pc:docMk/>
            <pc:sldMk cId="513477348" sldId="316"/>
            <ac:spMk id="3" creationId="{00000000-0000-0000-0000-000000000000}"/>
          </ac:spMkLst>
        </pc:spChg>
      </pc:sldChg>
      <pc:sldChg chg="modSp add replId">
        <pc:chgData name="" userId="" providerId="" clId="Web-{0576DF39-D750-4C3A-8A28-FFD5D98CBC6B}" dt="2019-03-30T21:23:00.639" v="125" actId="20577"/>
        <pc:sldMkLst>
          <pc:docMk/>
          <pc:sldMk cId="3261091362" sldId="323"/>
        </pc:sldMkLst>
        <pc:spChg chg="mod">
          <ac:chgData name="" userId="" providerId="" clId="Web-{0576DF39-D750-4C3A-8A28-FFD5D98CBC6B}" dt="2019-03-30T21:22:56.826" v="120" actId="20577"/>
          <ac:spMkLst>
            <pc:docMk/>
            <pc:sldMk cId="3261091362" sldId="323"/>
            <ac:spMk id="2" creationId="{00000000-0000-0000-0000-000000000000}"/>
          </ac:spMkLst>
        </pc:spChg>
        <pc:spChg chg="mod">
          <ac:chgData name="" userId="" providerId="" clId="Web-{0576DF39-D750-4C3A-8A28-FFD5D98CBC6B}" dt="2019-03-30T21:23:00.639" v="125" actId="20577"/>
          <ac:spMkLst>
            <pc:docMk/>
            <pc:sldMk cId="3261091362" sldId="323"/>
            <ac:spMk id="3" creationId="{00000000-0000-0000-0000-000000000000}"/>
          </ac:spMkLst>
        </pc:spChg>
      </pc:sldChg>
      <pc:sldChg chg="modSp add replId">
        <pc:chgData name="" userId="" providerId="" clId="Web-{0576DF39-D750-4C3A-8A28-FFD5D98CBC6B}" dt="2019-03-30T21:23:07.561" v="135" actId="20577"/>
        <pc:sldMkLst>
          <pc:docMk/>
          <pc:sldMk cId="3323154026" sldId="324"/>
        </pc:sldMkLst>
        <pc:spChg chg="mod">
          <ac:chgData name="" userId="" providerId="" clId="Web-{0576DF39-D750-4C3A-8A28-FFD5D98CBC6B}" dt="2019-03-30T21:23:04.795" v="128" actId="20577"/>
          <ac:spMkLst>
            <pc:docMk/>
            <pc:sldMk cId="3323154026" sldId="324"/>
            <ac:spMk id="2" creationId="{00000000-0000-0000-0000-000000000000}"/>
          </ac:spMkLst>
        </pc:spChg>
        <pc:spChg chg="mod">
          <ac:chgData name="" userId="" providerId="" clId="Web-{0576DF39-D750-4C3A-8A28-FFD5D98CBC6B}" dt="2019-03-30T21:23:07.561" v="135" actId="20577"/>
          <ac:spMkLst>
            <pc:docMk/>
            <pc:sldMk cId="3323154026" sldId="324"/>
            <ac:spMk id="3" creationId="{00000000-0000-0000-0000-000000000000}"/>
          </ac:spMkLst>
        </pc:spChg>
      </pc:sldChg>
    </pc:docChg>
  </pc:docChgLst>
  <pc:docChgLst>
    <pc:chgData clId="Web-{A3ABB404-0206-4942-AE85-9FD1FB574A5C}"/>
    <pc:docChg chg="modSld">
      <pc:chgData name="" userId="" providerId="" clId="Web-{A3ABB404-0206-4942-AE85-9FD1FB574A5C}" dt="2019-03-31T01:10:22.250" v="39" actId="20577"/>
      <pc:docMkLst>
        <pc:docMk/>
      </pc:docMkLst>
      <pc:sldChg chg="modSp">
        <pc:chgData name="" userId="" providerId="" clId="Web-{A3ABB404-0206-4942-AE85-9FD1FB574A5C}" dt="2019-03-31T01:10:22.234" v="38" actId="20577"/>
        <pc:sldMkLst>
          <pc:docMk/>
          <pc:sldMk cId="1078436386" sldId="335"/>
        </pc:sldMkLst>
        <pc:spChg chg="mod">
          <ac:chgData name="" userId="" providerId="" clId="Web-{A3ABB404-0206-4942-AE85-9FD1FB574A5C}" dt="2019-03-31T01:10:22.234" v="38" actId="20577"/>
          <ac:spMkLst>
            <pc:docMk/>
            <pc:sldMk cId="1078436386" sldId="335"/>
            <ac:spMk id="8" creationId="{00000000-0000-0000-0000-000000000000}"/>
          </ac:spMkLst>
        </pc:spChg>
      </pc:sldChg>
    </pc:docChg>
  </pc:docChgLst>
  <pc:docChgLst>
    <pc:chgData clId="Web-{381FC4F5-5FCE-48C2-B7B1-D03825FFB119}"/>
    <pc:docChg chg="modSld">
      <pc:chgData name="" userId="" providerId="" clId="Web-{381FC4F5-5FCE-48C2-B7B1-D03825FFB119}" dt="2019-03-31T00:14:57.996" v="5" actId="20577"/>
      <pc:docMkLst>
        <pc:docMk/>
      </pc:docMkLst>
      <pc:sldChg chg="modSp">
        <pc:chgData name="" userId="" providerId="" clId="Web-{381FC4F5-5FCE-48C2-B7B1-D03825FFB119}" dt="2019-03-31T00:14:57.996" v="4" actId="20577"/>
        <pc:sldMkLst>
          <pc:docMk/>
          <pc:sldMk cId="3751378024" sldId="305"/>
        </pc:sldMkLst>
        <pc:spChg chg="mod">
          <ac:chgData name="" userId="" providerId="" clId="Web-{381FC4F5-5FCE-48C2-B7B1-D03825FFB119}" dt="2019-03-31T00:14:57.996" v="4" actId="20577"/>
          <ac:spMkLst>
            <pc:docMk/>
            <pc:sldMk cId="3751378024" sldId="305"/>
            <ac:spMk id="8" creationId="{00000000-0000-0000-0000-000000000000}"/>
          </ac:spMkLst>
        </pc:spChg>
      </pc:sldChg>
    </pc:docChg>
  </pc:docChgLst>
  <pc:docChgLst>
    <pc:chgData clId="Web-{5EA79D8D-E41E-4E4A-A77F-3F3DEFA0E400}"/>
    <pc:docChg chg="addSld delSld modSld">
      <pc:chgData name="" userId="" providerId="" clId="Web-{5EA79D8D-E41E-4E4A-A77F-3F3DEFA0E400}" dt="2019-03-30T22:59:19.239" v="2031" actId="20577"/>
      <pc:docMkLst>
        <pc:docMk/>
      </pc:docMkLst>
      <pc:sldChg chg="modSp add replId">
        <pc:chgData name="" userId="" providerId="" clId="Web-{5EA79D8D-E41E-4E4A-A77F-3F3DEFA0E400}" dt="2019-03-30T21:59:22.723" v="21" actId="20577"/>
        <pc:sldMkLst>
          <pc:docMk/>
          <pc:sldMk cId="2125232593" sldId="325"/>
        </pc:sldMkLst>
        <pc:spChg chg="mod">
          <ac:chgData name="" userId="" providerId="" clId="Web-{5EA79D8D-E41E-4E4A-A77F-3F3DEFA0E400}" dt="2019-03-30T21:59:22.723" v="21" actId="20577"/>
          <ac:spMkLst>
            <pc:docMk/>
            <pc:sldMk cId="2125232593" sldId="325"/>
            <ac:spMk id="7" creationId="{00000000-0000-0000-0000-000000000000}"/>
          </ac:spMkLst>
        </pc:spChg>
      </pc:sldChg>
      <pc:sldChg chg="addSp modSp add replId">
        <pc:chgData name="" userId="" providerId="" clId="Web-{5EA79D8D-E41E-4E4A-A77F-3F3DEFA0E400}" dt="2019-03-30T22:54:48.842" v="1812" actId="20577"/>
        <pc:sldMkLst>
          <pc:docMk/>
          <pc:sldMk cId="2405383408" sldId="326"/>
        </pc:sldMkLst>
        <pc:spChg chg="mod">
          <ac:chgData name="" userId="" providerId="" clId="Web-{5EA79D8D-E41E-4E4A-A77F-3F3DEFA0E400}" dt="2019-03-30T22:01:12.241" v="29" actId="20577"/>
          <ac:spMkLst>
            <pc:docMk/>
            <pc:sldMk cId="2405383408" sldId="326"/>
            <ac:spMk id="2" creationId="{00000000-0000-0000-0000-000000000000}"/>
          </ac:spMkLst>
        </pc:spChg>
        <pc:spChg chg="add mod">
          <ac:chgData name="" userId="" providerId="" clId="Web-{5EA79D8D-E41E-4E4A-A77F-3F3DEFA0E400}" dt="2019-03-30T22:09:22.220" v="449" actId="1076"/>
          <ac:spMkLst>
            <pc:docMk/>
            <pc:sldMk cId="2405383408" sldId="326"/>
            <ac:spMk id="5" creationId="{F14BAC40-1DF2-4BDD-A3A9-554DB5D565C5}"/>
          </ac:spMkLst>
        </pc:spChg>
        <pc:spChg chg="add mod">
          <ac:chgData name="" userId="" providerId="" clId="Web-{5EA79D8D-E41E-4E4A-A77F-3F3DEFA0E400}" dt="2019-03-30T22:54:48.842" v="1812" actId="20577"/>
          <ac:spMkLst>
            <pc:docMk/>
            <pc:sldMk cId="2405383408" sldId="326"/>
            <ac:spMk id="6" creationId="{8054DC9D-66B1-477D-AA99-FA0BE0B24A93}"/>
          </ac:spMkLst>
        </pc:spChg>
        <pc:spChg chg="mod">
          <ac:chgData name="" userId="" providerId="" clId="Web-{5EA79D8D-E41E-4E4A-A77F-3F3DEFA0E400}" dt="2019-03-30T22:12:28.583" v="594" actId="20577"/>
          <ac:spMkLst>
            <pc:docMk/>
            <pc:sldMk cId="2405383408" sldId="326"/>
            <ac:spMk id="8" creationId="{00000000-0000-0000-0000-000000000000}"/>
          </ac:spMkLst>
        </pc:spChg>
        <pc:picChg chg="add mod modCrop">
          <ac:chgData name="" userId="" providerId="" clId="Web-{5EA79D8D-E41E-4E4A-A77F-3F3DEFA0E400}" dt="2019-03-30T22:09:06.204" v="448"/>
          <ac:picMkLst>
            <pc:docMk/>
            <pc:sldMk cId="2405383408" sldId="326"/>
            <ac:picMk id="3" creationId="{27D0BA33-03F0-4226-A4F8-557637FA82FD}"/>
          </ac:picMkLst>
        </pc:picChg>
      </pc:sldChg>
      <pc:sldChg chg="addSp delSp modSp add replId">
        <pc:chgData name="" userId="" providerId="" clId="Web-{5EA79D8D-E41E-4E4A-A77F-3F3DEFA0E400}" dt="2019-03-30T22:20:29.264" v="954" actId="20577"/>
        <pc:sldMkLst>
          <pc:docMk/>
          <pc:sldMk cId="1031153920" sldId="327"/>
        </pc:sldMkLst>
        <pc:spChg chg="del">
          <ac:chgData name="" userId="" providerId="" clId="Web-{5EA79D8D-E41E-4E4A-A77F-3F3DEFA0E400}" dt="2019-03-30T22:17:45.042" v="754"/>
          <ac:spMkLst>
            <pc:docMk/>
            <pc:sldMk cId="1031153920" sldId="327"/>
            <ac:spMk id="5" creationId="{F14BAC40-1DF2-4BDD-A3A9-554DB5D565C5}"/>
          </ac:spMkLst>
        </pc:spChg>
        <pc:spChg chg="mod">
          <ac:chgData name="" userId="" providerId="" clId="Web-{5EA79D8D-E41E-4E4A-A77F-3F3DEFA0E400}" dt="2019-03-30T22:19:04.419" v="867" actId="1076"/>
          <ac:spMkLst>
            <pc:docMk/>
            <pc:sldMk cId="1031153920" sldId="327"/>
            <ac:spMk id="6" creationId="{8054DC9D-66B1-477D-AA99-FA0BE0B24A93}"/>
          </ac:spMkLst>
        </pc:spChg>
        <pc:spChg chg="add mod">
          <ac:chgData name="" userId="" providerId="" clId="Web-{5EA79D8D-E41E-4E4A-A77F-3F3DEFA0E400}" dt="2019-03-30T22:20:29.264" v="954" actId="20577"/>
          <ac:spMkLst>
            <pc:docMk/>
            <pc:sldMk cId="1031153920" sldId="327"/>
            <ac:spMk id="7" creationId="{69D2BCDF-CA51-4DF4-A57E-59B027594E62}"/>
          </ac:spMkLst>
        </pc:spChg>
        <pc:spChg chg="mod">
          <ac:chgData name="" userId="" providerId="" clId="Web-{5EA79D8D-E41E-4E4A-A77F-3F3DEFA0E400}" dt="2019-03-30T22:17:19.792" v="727" actId="20577"/>
          <ac:spMkLst>
            <pc:docMk/>
            <pc:sldMk cId="1031153920" sldId="327"/>
            <ac:spMk id="8" creationId="{00000000-0000-0000-0000-000000000000}"/>
          </ac:spMkLst>
        </pc:spChg>
        <pc:picChg chg="del">
          <ac:chgData name="" userId="" providerId="" clId="Web-{5EA79D8D-E41E-4E4A-A77F-3F3DEFA0E400}" dt="2019-03-30T22:17:42.261" v="753"/>
          <ac:picMkLst>
            <pc:docMk/>
            <pc:sldMk cId="1031153920" sldId="327"/>
            <ac:picMk id="3" creationId="{27D0BA33-03F0-4226-A4F8-557637FA82FD}"/>
          </ac:picMkLst>
        </pc:picChg>
      </pc:sldChg>
      <pc:sldChg chg="delSp modSp add replId">
        <pc:chgData name="" userId="" providerId="" clId="Web-{5EA79D8D-E41E-4E4A-A77F-3F3DEFA0E400}" dt="2019-03-30T22:39:35.950" v="1165" actId="20577"/>
        <pc:sldMkLst>
          <pc:docMk/>
          <pc:sldMk cId="1423738946" sldId="328"/>
        </pc:sldMkLst>
        <pc:spChg chg="del">
          <ac:chgData name="" userId="" providerId="" clId="Web-{5EA79D8D-E41E-4E4A-A77F-3F3DEFA0E400}" dt="2019-03-30T22:20:44.780" v="957"/>
          <ac:spMkLst>
            <pc:docMk/>
            <pc:sldMk cId="1423738946" sldId="328"/>
            <ac:spMk id="6" creationId="{8054DC9D-66B1-477D-AA99-FA0BE0B24A93}"/>
          </ac:spMkLst>
        </pc:spChg>
        <pc:spChg chg="mod">
          <ac:chgData name="" userId="" providerId="" clId="Web-{5EA79D8D-E41E-4E4A-A77F-3F3DEFA0E400}" dt="2019-03-30T22:39:35.950" v="1165" actId="20577"/>
          <ac:spMkLst>
            <pc:docMk/>
            <pc:sldMk cId="1423738946" sldId="328"/>
            <ac:spMk id="7" creationId="{69D2BCDF-CA51-4DF4-A57E-59B027594E62}"/>
          </ac:spMkLst>
        </pc:spChg>
        <pc:spChg chg="del">
          <ac:chgData name="" userId="" providerId="" clId="Web-{5EA79D8D-E41E-4E4A-A77F-3F3DEFA0E400}" dt="2019-03-30T22:20:46.390" v="958"/>
          <ac:spMkLst>
            <pc:docMk/>
            <pc:sldMk cId="1423738946" sldId="328"/>
            <ac:spMk id="8" creationId="{00000000-0000-0000-0000-000000000000}"/>
          </ac:spMkLst>
        </pc:spChg>
      </pc:sldChg>
      <pc:sldChg chg="addSp delSp modSp add replId">
        <pc:chgData name="" userId="" providerId="" clId="Web-{5EA79D8D-E41E-4E4A-A77F-3F3DEFA0E400}" dt="2019-03-30T22:53:32.075" v="1769" actId="14100"/>
        <pc:sldMkLst>
          <pc:docMk/>
          <pc:sldMk cId="869352519" sldId="329"/>
        </pc:sldMkLst>
        <pc:spChg chg="mod">
          <ac:chgData name="" userId="" providerId="" clId="Web-{5EA79D8D-E41E-4E4A-A77F-3F3DEFA0E400}" dt="2019-03-30T22:46:41.114" v="1506" actId="20577"/>
          <ac:spMkLst>
            <pc:docMk/>
            <pc:sldMk cId="869352519" sldId="329"/>
            <ac:spMk id="2" creationId="{00000000-0000-0000-0000-000000000000}"/>
          </ac:spMkLst>
        </pc:spChg>
        <pc:spChg chg="mod">
          <ac:chgData name="" userId="" providerId="" clId="Web-{5EA79D8D-E41E-4E4A-A77F-3F3DEFA0E400}" dt="2019-03-30T22:53:28.075" v="1766" actId="20577"/>
          <ac:spMkLst>
            <pc:docMk/>
            <pc:sldMk cId="869352519" sldId="329"/>
            <ac:spMk id="7" creationId="{69D2BCDF-CA51-4DF4-A57E-59B027594E62}"/>
          </ac:spMkLst>
        </pc:spChg>
        <pc:spChg chg="add mod">
          <ac:chgData name="" userId="" providerId="" clId="Web-{5EA79D8D-E41E-4E4A-A77F-3F3DEFA0E400}" dt="2019-03-30T22:52:57.465" v="1757" actId="14100"/>
          <ac:spMkLst>
            <pc:docMk/>
            <pc:sldMk cId="869352519" sldId="329"/>
            <ac:spMk id="8" creationId="{C1756675-AFC5-4319-BA26-085A9D11C077}"/>
          </ac:spMkLst>
        </pc:spChg>
        <pc:picChg chg="add mod">
          <ac:chgData name="" userId="" providerId="" clId="Web-{5EA79D8D-E41E-4E4A-A77F-3F3DEFA0E400}" dt="2019-03-30T22:53:32.075" v="1769" actId="14100"/>
          <ac:picMkLst>
            <pc:docMk/>
            <pc:sldMk cId="869352519" sldId="329"/>
            <ac:picMk id="3" creationId="{D26DE837-AF86-44C6-8C77-698B93CE84D2}"/>
          </ac:picMkLst>
        </pc:picChg>
        <pc:picChg chg="add del mod">
          <ac:chgData name="" userId="" providerId="" clId="Web-{5EA79D8D-E41E-4E4A-A77F-3F3DEFA0E400}" dt="2019-03-30T22:52:24.496" v="1743"/>
          <ac:picMkLst>
            <pc:docMk/>
            <pc:sldMk cId="869352519" sldId="329"/>
            <ac:picMk id="5" creationId="{22BC93EA-D009-480F-A93F-8A4D4742BC2D}"/>
          </ac:picMkLst>
        </pc:picChg>
      </pc:sldChg>
      <pc:sldChg chg="modSp add replId">
        <pc:chgData name="" userId="" providerId="" clId="Web-{5EA79D8D-E41E-4E4A-A77F-3F3DEFA0E400}" dt="2019-03-30T22:54:18.326" v="1790" actId="20577"/>
        <pc:sldMkLst>
          <pc:docMk/>
          <pc:sldMk cId="441537464" sldId="330"/>
        </pc:sldMkLst>
        <pc:spChg chg="mod">
          <ac:chgData name="" userId="" providerId="" clId="Web-{5EA79D8D-E41E-4E4A-A77F-3F3DEFA0E400}" dt="2019-03-30T22:54:18.326" v="1790" actId="20577"/>
          <ac:spMkLst>
            <pc:docMk/>
            <pc:sldMk cId="441537464" sldId="330"/>
            <ac:spMk id="7" creationId="{69D2BCDF-CA51-4DF4-A57E-59B027594E62}"/>
          </ac:spMkLst>
        </pc:spChg>
      </pc:sldChg>
      <pc:sldChg chg="modSp add del replId">
        <pc:chgData name="" userId="" providerId="" clId="Web-{5EA79D8D-E41E-4E4A-A77F-3F3DEFA0E400}" dt="2019-03-30T22:55:32.312" v="1822"/>
        <pc:sldMkLst>
          <pc:docMk/>
          <pc:sldMk cId="2322337767" sldId="331"/>
        </pc:sldMkLst>
        <pc:spChg chg="mod">
          <ac:chgData name="" userId="" providerId="" clId="Web-{5EA79D8D-E41E-4E4A-A77F-3F3DEFA0E400}" dt="2019-03-30T22:55:25.124" v="1820" actId="20577"/>
          <ac:spMkLst>
            <pc:docMk/>
            <pc:sldMk cId="2322337767" sldId="331"/>
            <ac:spMk id="2" creationId="{00000000-0000-0000-0000-000000000000}"/>
          </ac:spMkLst>
        </pc:spChg>
      </pc:sldChg>
      <pc:sldChg chg="modSp add replId">
        <pc:chgData name="" userId="" providerId="" clId="Web-{5EA79D8D-E41E-4E4A-A77F-3F3DEFA0E400}" dt="2019-03-30T22:59:19.239" v="2030" actId="20577"/>
        <pc:sldMkLst>
          <pc:docMk/>
          <pc:sldMk cId="3751937771" sldId="331"/>
        </pc:sldMkLst>
        <pc:spChg chg="mod">
          <ac:chgData name="" userId="" providerId="" clId="Web-{5EA79D8D-E41E-4E4A-A77F-3F3DEFA0E400}" dt="2019-03-30T22:56:35.454" v="1857" actId="20577"/>
          <ac:spMkLst>
            <pc:docMk/>
            <pc:sldMk cId="3751937771" sldId="331"/>
            <ac:spMk id="2" creationId="{00000000-0000-0000-0000-000000000000}"/>
          </ac:spMkLst>
        </pc:spChg>
        <pc:spChg chg="mod">
          <ac:chgData name="" userId="" providerId="" clId="Web-{5EA79D8D-E41E-4E4A-A77F-3F3DEFA0E400}" dt="2019-03-30T22:56:38.969" v="1861" actId="20577"/>
          <ac:spMkLst>
            <pc:docMk/>
            <pc:sldMk cId="3751937771" sldId="331"/>
            <ac:spMk id="4" creationId="{00000000-0000-0000-0000-000000000000}"/>
          </ac:spMkLst>
        </pc:spChg>
        <pc:spChg chg="mod">
          <ac:chgData name="" userId="" providerId="" clId="Web-{5EA79D8D-E41E-4E4A-A77F-3F3DEFA0E400}" dt="2019-03-30T22:59:19.239" v="2030" actId="20577"/>
          <ac:spMkLst>
            <pc:docMk/>
            <pc:sldMk cId="3751937771" sldId="331"/>
            <ac:spMk id="8" creationId="{00000000-0000-0000-0000-000000000000}"/>
          </ac:spMkLst>
        </pc:spChg>
      </pc:sldChg>
    </pc:docChg>
  </pc:docChgLst>
  <pc:docChgLst>
    <pc:chgData clId="Web-{EC88D2EB-D7D1-4145-AC68-A427B5160A8B}"/>
    <pc:docChg chg="addSld delSld modSld">
      <pc:chgData name="" userId="" providerId="" clId="Web-{EC88D2EB-D7D1-4145-AC68-A427B5160A8B}" dt="2019-03-30T23:36:00.405" v="1715" actId="20577"/>
      <pc:docMkLst>
        <pc:docMk/>
      </pc:docMkLst>
      <pc:sldChg chg="modSp">
        <pc:chgData name="" userId="" providerId="" clId="Web-{EC88D2EB-D7D1-4145-AC68-A427B5160A8B}" dt="2019-03-30T23:03:06.509" v="184" actId="20577"/>
        <pc:sldMkLst>
          <pc:docMk/>
          <pc:sldMk cId="3751937771" sldId="331"/>
        </pc:sldMkLst>
        <pc:spChg chg="mod">
          <ac:chgData name="" userId="" providerId="" clId="Web-{EC88D2EB-D7D1-4145-AC68-A427B5160A8B}" dt="2019-03-30T23:03:06.509" v="184" actId="20577"/>
          <ac:spMkLst>
            <pc:docMk/>
            <pc:sldMk cId="3751937771" sldId="331"/>
            <ac:spMk id="8" creationId="{00000000-0000-0000-0000-000000000000}"/>
          </ac:spMkLst>
        </pc:spChg>
      </pc:sldChg>
      <pc:sldChg chg="modSp add replId">
        <pc:chgData name="" userId="" providerId="" clId="Web-{EC88D2EB-D7D1-4145-AC68-A427B5160A8B}" dt="2019-03-30T23:04:54.121" v="307" actId="20577"/>
        <pc:sldMkLst>
          <pc:docMk/>
          <pc:sldMk cId="706766799" sldId="332"/>
        </pc:sldMkLst>
        <pc:spChg chg="mod">
          <ac:chgData name="" userId="" providerId="" clId="Web-{EC88D2EB-D7D1-4145-AC68-A427B5160A8B}" dt="2019-03-30T23:00:23.647" v="36" actId="20577"/>
          <ac:spMkLst>
            <pc:docMk/>
            <pc:sldMk cId="706766799" sldId="332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01:14.929" v="97" actId="20577"/>
          <ac:spMkLst>
            <pc:docMk/>
            <pc:sldMk cId="706766799" sldId="332"/>
            <ac:spMk id="4" creationId="{00000000-0000-0000-0000-000000000000}"/>
          </ac:spMkLst>
        </pc:spChg>
        <pc:spChg chg="mod">
          <ac:chgData name="" userId="" providerId="" clId="Web-{EC88D2EB-D7D1-4145-AC68-A427B5160A8B}" dt="2019-03-30T23:04:54.121" v="307" actId="20577"/>
          <ac:spMkLst>
            <pc:docMk/>
            <pc:sldMk cId="706766799" sldId="332"/>
            <ac:spMk id="8" creationId="{00000000-0000-0000-0000-000000000000}"/>
          </ac:spMkLst>
        </pc:spChg>
      </pc:sldChg>
      <pc:sldChg chg="modSp add replId">
        <pc:chgData name="" userId="" providerId="" clId="Web-{EC88D2EB-D7D1-4145-AC68-A427B5160A8B}" dt="2019-03-30T23:10:04.439" v="614" actId="20577"/>
        <pc:sldMkLst>
          <pc:docMk/>
          <pc:sldMk cId="623826577" sldId="333"/>
        </pc:sldMkLst>
        <pc:spChg chg="mod">
          <ac:chgData name="" userId="" providerId="" clId="Web-{EC88D2EB-D7D1-4145-AC68-A427B5160A8B}" dt="2019-03-30T23:05:30.074" v="333" actId="20577"/>
          <ac:spMkLst>
            <pc:docMk/>
            <pc:sldMk cId="623826577" sldId="333"/>
            <ac:spMk id="4" creationId="{00000000-0000-0000-0000-000000000000}"/>
          </ac:spMkLst>
        </pc:spChg>
        <pc:spChg chg="mod">
          <ac:chgData name="" userId="" providerId="" clId="Web-{EC88D2EB-D7D1-4145-AC68-A427B5160A8B}" dt="2019-03-30T23:10:04.439" v="614" actId="20577"/>
          <ac:spMkLst>
            <pc:docMk/>
            <pc:sldMk cId="623826577" sldId="333"/>
            <ac:spMk id="8" creationId="{00000000-0000-0000-0000-000000000000}"/>
          </ac:spMkLst>
        </pc:spChg>
      </pc:sldChg>
      <pc:sldChg chg="delSp modSp add replId">
        <pc:chgData name="" userId="" providerId="" clId="Web-{EC88D2EB-D7D1-4145-AC68-A427B5160A8B}" dt="2019-03-30T23:13:06.911" v="880"/>
        <pc:sldMkLst>
          <pc:docMk/>
          <pc:sldMk cId="2715595097" sldId="334"/>
        </pc:sldMkLst>
        <pc:spChg chg="mod">
          <ac:chgData name="" userId="" providerId="" clId="Web-{EC88D2EB-D7D1-4145-AC68-A427B5160A8B}" dt="2019-03-30T23:10:22.408" v="630" actId="20577"/>
          <ac:spMkLst>
            <pc:docMk/>
            <pc:sldMk cId="2715595097" sldId="334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12:56.802" v="877" actId="20577"/>
          <ac:spMkLst>
            <pc:docMk/>
            <pc:sldMk cId="2715595097" sldId="334"/>
            <ac:spMk id="4" creationId="{00000000-0000-0000-0000-000000000000}"/>
          </ac:spMkLst>
        </pc:spChg>
        <pc:spChg chg="del mod">
          <ac:chgData name="" userId="" providerId="" clId="Web-{EC88D2EB-D7D1-4145-AC68-A427B5160A8B}" dt="2019-03-30T23:13:06.911" v="880"/>
          <ac:spMkLst>
            <pc:docMk/>
            <pc:sldMk cId="2715595097" sldId="334"/>
            <ac:spMk id="8" creationId="{00000000-0000-0000-0000-000000000000}"/>
          </ac:spMkLst>
        </pc:spChg>
      </pc:sldChg>
      <pc:sldChg chg="delSp modSp add replId">
        <pc:chgData name="" userId="" providerId="" clId="Web-{EC88D2EB-D7D1-4145-AC68-A427B5160A8B}" dt="2019-03-30T23:30:40.923" v="1642" actId="20577"/>
        <pc:sldMkLst>
          <pc:docMk/>
          <pc:sldMk cId="1078436386" sldId="335"/>
        </pc:sldMkLst>
        <pc:spChg chg="del">
          <ac:chgData name="" userId="" providerId="" clId="Web-{EC88D2EB-D7D1-4145-AC68-A427B5160A8B}" dt="2019-03-30T23:13:12.630" v="881"/>
          <ac:spMkLst>
            <pc:docMk/>
            <pc:sldMk cId="1078436386" sldId="335"/>
            <ac:spMk id="4" creationId="{00000000-0000-0000-0000-000000000000}"/>
          </ac:spMkLst>
        </pc:spChg>
        <pc:spChg chg="mod">
          <ac:chgData name="" userId="" providerId="" clId="Web-{EC88D2EB-D7D1-4145-AC68-A427B5160A8B}" dt="2019-03-30T23:30:40.923" v="1642" actId="20577"/>
          <ac:spMkLst>
            <pc:docMk/>
            <pc:sldMk cId="1078436386" sldId="335"/>
            <ac:spMk id="8" creationId="{00000000-0000-0000-0000-000000000000}"/>
          </ac:spMkLst>
        </pc:spChg>
      </pc:sldChg>
      <pc:sldChg chg="add del replId">
        <pc:chgData name="" userId="" providerId="" clId="Web-{EC88D2EB-D7D1-4145-AC68-A427B5160A8B}" dt="2019-03-30T23:13:54.568" v="954"/>
        <pc:sldMkLst>
          <pc:docMk/>
          <pc:sldMk cId="1836685088" sldId="336"/>
        </pc:sldMkLst>
      </pc:sldChg>
      <pc:sldChg chg="add del replId">
        <pc:chgData name="" userId="" providerId="" clId="Web-{EC88D2EB-D7D1-4145-AC68-A427B5160A8B}" dt="2019-03-30T23:18:39.793" v="1217"/>
        <pc:sldMkLst>
          <pc:docMk/>
          <pc:sldMk cId="2630634241" sldId="336"/>
        </pc:sldMkLst>
      </pc:sldChg>
      <pc:sldChg chg="modSp add replId">
        <pc:chgData name="" userId="" providerId="" clId="Web-{EC88D2EB-D7D1-4145-AC68-A427B5160A8B}" dt="2019-03-30T23:24:42.065" v="1427" actId="20577"/>
        <pc:sldMkLst>
          <pc:docMk/>
          <pc:sldMk cId="2252471091" sldId="337"/>
        </pc:sldMkLst>
        <pc:spChg chg="mod">
          <ac:chgData name="" userId="" providerId="" clId="Web-{EC88D2EB-D7D1-4145-AC68-A427B5160A8B}" dt="2019-03-30T23:19:22.856" v="1225" actId="20577"/>
          <ac:spMkLst>
            <pc:docMk/>
            <pc:sldMk cId="2252471091" sldId="337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24:42.065" v="1427" actId="20577"/>
          <ac:spMkLst>
            <pc:docMk/>
            <pc:sldMk cId="2252471091" sldId="337"/>
            <ac:spMk id="8" creationId="{00000000-0000-0000-0000-000000000000}"/>
          </ac:spMkLst>
        </pc:spChg>
      </pc:sldChg>
      <pc:sldChg chg="modSp add replId">
        <pc:chgData name="" userId="" providerId="" clId="Web-{EC88D2EB-D7D1-4145-AC68-A427B5160A8B}" dt="2019-03-30T23:28:01.324" v="1553" actId="20577"/>
        <pc:sldMkLst>
          <pc:docMk/>
          <pc:sldMk cId="2525870416" sldId="338"/>
        </pc:sldMkLst>
        <pc:spChg chg="mod">
          <ac:chgData name="" userId="" providerId="" clId="Web-{EC88D2EB-D7D1-4145-AC68-A427B5160A8B}" dt="2019-03-30T23:24:51.878" v="1436" actId="20577"/>
          <ac:spMkLst>
            <pc:docMk/>
            <pc:sldMk cId="2525870416" sldId="338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28:01.324" v="1553" actId="20577"/>
          <ac:spMkLst>
            <pc:docMk/>
            <pc:sldMk cId="2525870416" sldId="338"/>
            <ac:spMk id="8" creationId="{00000000-0000-0000-0000-000000000000}"/>
          </ac:spMkLst>
        </pc:spChg>
      </pc:sldChg>
      <pc:sldChg chg="modSp add replId">
        <pc:chgData name="" userId="" providerId="" clId="Web-{EC88D2EB-D7D1-4145-AC68-A427B5160A8B}" dt="2019-03-30T23:35:26.764" v="1668" actId="20577"/>
        <pc:sldMkLst>
          <pc:docMk/>
          <pc:sldMk cId="2701824312" sldId="339"/>
        </pc:sldMkLst>
        <pc:spChg chg="mod">
          <ac:chgData name="" userId="" providerId="" clId="Web-{EC88D2EB-D7D1-4145-AC68-A427B5160A8B}" dt="2019-03-30T23:32:12.041" v="1647" actId="20577"/>
          <ac:spMkLst>
            <pc:docMk/>
            <pc:sldMk cId="2701824312" sldId="339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35:26.764" v="1668" actId="20577"/>
          <ac:spMkLst>
            <pc:docMk/>
            <pc:sldMk cId="2701824312" sldId="339"/>
            <ac:spMk id="3" creationId="{00000000-0000-0000-0000-000000000000}"/>
          </ac:spMkLst>
        </pc:spChg>
      </pc:sldChg>
      <pc:sldChg chg="modSp add replId">
        <pc:chgData name="" userId="" providerId="" clId="Web-{EC88D2EB-D7D1-4145-AC68-A427B5160A8B}" dt="2019-03-30T23:35:58.843" v="1713" actId="20577"/>
        <pc:sldMkLst>
          <pc:docMk/>
          <pc:sldMk cId="1316679922" sldId="340"/>
        </pc:sldMkLst>
        <pc:spChg chg="mod">
          <ac:chgData name="" userId="" providerId="" clId="Web-{EC88D2EB-D7D1-4145-AC68-A427B5160A8B}" dt="2019-03-30T23:35:32.420" v="1673" actId="20577"/>
          <ac:spMkLst>
            <pc:docMk/>
            <pc:sldMk cId="1316679922" sldId="340"/>
            <ac:spMk id="2" creationId="{00000000-0000-0000-0000-000000000000}"/>
          </ac:spMkLst>
        </pc:spChg>
        <pc:spChg chg="mod">
          <ac:chgData name="" userId="" providerId="" clId="Web-{EC88D2EB-D7D1-4145-AC68-A427B5160A8B}" dt="2019-03-30T23:35:58.843" v="1713" actId="20577"/>
          <ac:spMkLst>
            <pc:docMk/>
            <pc:sldMk cId="1316679922" sldId="34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E9200-00FE-47B5-BB3D-E2886DF59369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C738-3974-4271-92FF-F0FE41C6F6E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802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3158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35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909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564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477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67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3279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071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67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7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64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public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HelloWorld</a:t>
            </a:r>
            <a:r>
              <a:rPr lang="pl-PL" dirty="0"/>
              <a:t> {</a:t>
            </a:r>
          </a:p>
          <a:p>
            <a:endParaRPr lang="pl-PL" dirty="0"/>
          </a:p>
          <a:p>
            <a:r>
              <a:rPr lang="pl-PL" dirty="0"/>
              <a:t>     public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main</a:t>
            </a:r>
            <a:r>
              <a:rPr lang="pl-PL" dirty="0"/>
              <a:t>(String[] </a:t>
            </a:r>
            <a:r>
              <a:rPr lang="pl-PL" dirty="0" err="1"/>
              <a:t>args</a:t>
            </a:r>
            <a:r>
              <a:rPr lang="pl-PL" dirty="0"/>
              <a:t>) {</a:t>
            </a:r>
          </a:p>
          <a:p>
            <a:r>
              <a:rPr lang="pl-PL" dirty="0"/>
              <a:t>         </a:t>
            </a:r>
          </a:p>
          <a:p>
            <a:r>
              <a:rPr lang="pl-PL" dirty="0"/>
              <a:t>        </a:t>
            </a:r>
            <a:r>
              <a:rPr lang="pl-PL" dirty="0" err="1"/>
              <a:t>System.out.println</a:t>
            </a:r>
            <a:r>
              <a:rPr lang="pl-PL" dirty="0"/>
              <a:t>("Hello, World!");</a:t>
            </a:r>
          </a:p>
          <a:p>
            <a:r>
              <a:rPr lang="pl-PL" dirty="0"/>
              <a:t>        </a:t>
            </a:r>
          </a:p>
          <a:p>
            <a:r>
              <a:rPr lang="pl-PL" dirty="0"/>
              <a:t>        </a:t>
            </a:r>
            <a:r>
              <a:rPr lang="pl-PL" dirty="0" err="1"/>
              <a:t>Rectangle</a:t>
            </a:r>
            <a:r>
              <a:rPr lang="pl-PL" dirty="0"/>
              <a:t> </a:t>
            </a:r>
            <a:r>
              <a:rPr lang="pl-PL" dirty="0" err="1"/>
              <a:t>rectangle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Rectangle</a:t>
            </a:r>
            <a:r>
              <a:rPr lang="pl-PL" dirty="0"/>
              <a:t>();</a:t>
            </a:r>
          </a:p>
          <a:p>
            <a:r>
              <a:rPr lang="pl-PL" dirty="0"/>
              <a:t>        </a:t>
            </a:r>
            <a:r>
              <a:rPr lang="pl-PL" dirty="0" err="1"/>
              <a:t>Square</a:t>
            </a:r>
            <a:r>
              <a:rPr lang="pl-PL" dirty="0"/>
              <a:t> </a:t>
            </a:r>
            <a:r>
              <a:rPr lang="pl-PL" dirty="0" err="1"/>
              <a:t>square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Square</a:t>
            </a:r>
            <a:r>
              <a:rPr lang="pl-PL" dirty="0"/>
              <a:t>();</a:t>
            </a:r>
          </a:p>
          <a:p>
            <a:r>
              <a:rPr lang="pl-PL" dirty="0"/>
              <a:t>        </a:t>
            </a:r>
          </a:p>
          <a:p>
            <a:r>
              <a:rPr lang="pl-PL" dirty="0"/>
              <a:t>        </a:t>
            </a:r>
            <a:r>
              <a:rPr lang="pl-PL" dirty="0" err="1"/>
              <a:t>Square</a:t>
            </a:r>
            <a:r>
              <a:rPr lang="pl-PL" dirty="0"/>
              <a:t> square1 = (</a:t>
            </a:r>
            <a:r>
              <a:rPr lang="pl-PL" dirty="0" err="1"/>
              <a:t>Square</a:t>
            </a:r>
            <a:r>
              <a:rPr lang="pl-PL" dirty="0"/>
              <a:t>) </a:t>
            </a:r>
            <a:r>
              <a:rPr lang="pl-PL" dirty="0" err="1"/>
              <a:t>rectangle</a:t>
            </a:r>
            <a:r>
              <a:rPr lang="pl-PL" dirty="0"/>
              <a:t>;</a:t>
            </a:r>
          </a:p>
          <a:p>
            <a:r>
              <a:rPr lang="pl-PL" dirty="0"/>
              <a:t>        </a:t>
            </a:r>
            <a:r>
              <a:rPr lang="pl-PL" dirty="0" err="1"/>
              <a:t>Square</a:t>
            </a:r>
            <a:r>
              <a:rPr lang="pl-PL" dirty="0"/>
              <a:t> square2 = (</a:t>
            </a:r>
            <a:r>
              <a:rPr lang="pl-PL" dirty="0" err="1"/>
              <a:t>Square</a:t>
            </a:r>
            <a:r>
              <a:rPr lang="pl-PL" dirty="0"/>
              <a:t>) </a:t>
            </a:r>
            <a:r>
              <a:rPr lang="pl-PL" dirty="0" err="1"/>
              <a:t>square</a:t>
            </a:r>
            <a:r>
              <a:rPr lang="pl-PL" dirty="0"/>
              <a:t>;</a:t>
            </a:r>
          </a:p>
          <a:p>
            <a:r>
              <a:rPr lang="pl-PL" dirty="0"/>
              <a:t>        </a:t>
            </a:r>
          </a:p>
          <a:p>
            <a:r>
              <a:rPr lang="pl-PL" dirty="0"/>
              <a:t>        square1.whoAmI();</a:t>
            </a:r>
          </a:p>
          <a:p>
            <a:r>
              <a:rPr lang="pl-PL" dirty="0"/>
              <a:t>        square2.whoAmI();</a:t>
            </a:r>
          </a:p>
          <a:p>
            <a:r>
              <a:rPr lang="pl-PL" dirty="0"/>
              <a:t>     }</a:t>
            </a:r>
          </a:p>
          <a:p>
            <a:r>
              <a:rPr lang="pl-PL" dirty="0"/>
              <a:t>     </a:t>
            </a:r>
          </a:p>
          <a:p>
            <a:r>
              <a:rPr lang="pl-PL" dirty="0"/>
              <a:t>   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Rectangle</a:t>
            </a:r>
            <a:r>
              <a:rPr lang="pl-PL" dirty="0"/>
              <a:t> {</a:t>
            </a:r>
          </a:p>
          <a:p>
            <a:r>
              <a:rPr lang="pl-PL" dirty="0"/>
              <a:t>       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whoAmI</a:t>
            </a:r>
            <a:r>
              <a:rPr lang="pl-PL" dirty="0"/>
              <a:t>() {</a:t>
            </a:r>
          </a:p>
          <a:p>
            <a:r>
              <a:rPr lang="pl-PL" dirty="0"/>
              <a:t>            </a:t>
            </a:r>
            <a:r>
              <a:rPr lang="pl-PL" dirty="0" err="1"/>
              <a:t>System.out.println</a:t>
            </a:r>
            <a:r>
              <a:rPr lang="pl-PL" dirty="0"/>
              <a:t>("</a:t>
            </a:r>
            <a:r>
              <a:rPr lang="pl-PL" dirty="0" err="1"/>
              <a:t>Rectangle</a:t>
            </a:r>
            <a:r>
              <a:rPr lang="pl-PL" dirty="0"/>
              <a:t>");</a:t>
            </a:r>
          </a:p>
          <a:p>
            <a:r>
              <a:rPr lang="pl-PL" dirty="0"/>
              <a:t>        }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    </a:t>
            </a:r>
          </a:p>
          <a:p>
            <a:r>
              <a:rPr lang="pl-PL" dirty="0"/>
              <a:t>    </a:t>
            </a:r>
            <a:r>
              <a:rPr lang="pl-PL" dirty="0" err="1"/>
              <a:t>static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Square</a:t>
            </a:r>
            <a:r>
              <a:rPr lang="pl-PL" dirty="0"/>
              <a:t> </a:t>
            </a:r>
            <a:r>
              <a:rPr lang="pl-PL" dirty="0" err="1"/>
              <a:t>extends</a:t>
            </a:r>
            <a:r>
              <a:rPr lang="pl-PL" dirty="0"/>
              <a:t> </a:t>
            </a:r>
            <a:r>
              <a:rPr lang="pl-PL" dirty="0" err="1"/>
              <a:t>Rectangle</a:t>
            </a:r>
            <a:r>
              <a:rPr lang="pl-PL" dirty="0"/>
              <a:t> {</a:t>
            </a:r>
          </a:p>
          <a:p>
            <a:r>
              <a:rPr lang="pl-PL" dirty="0"/>
              <a:t>       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whoAmI</a:t>
            </a:r>
            <a:r>
              <a:rPr lang="pl-PL" dirty="0"/>
              <a:t>() {</a:t>
            </a:r>
          </a:p>
          <a:p>
            <a:r>
              <a:rPr lang="pl-PL" dirty="0"/>
              <a:t>            </a:t>
            </a:r>
            <a:r>
              <a:rPr lang="pl-PL" dirty="0" err="1"/>
              <a:t>System.out.println</a:t>
            </a:r>
            <a:r>
              <a:rPr lang="pl-PL" dirty="0"/>
              <a:t>("</a:t>
            </a:r>
            <a:r>
              <a:rPr lang="pl-PL" dirty="0" err="1"/>
              <a:t>Square</a:t>
            </a:r>
            <a:r>
              <a:rPr lang="pl-PL" dirty="0"/>
              <a:t>");</a:t>
            </a:r>
          </a:p>
          <a:p>
            <a:r>
              <a:rPr lang="pl-PL" dirty="0"/>
              <a:t>        }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}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231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r>
              <a:rPr lang="pl-PL" baseline="0" dirty="0"/>
              <a:t> HelloWorld.java –</a:t>
            </a:r>
            <a:r>
              <a:rPr lang="pl-PL" baseline="0" dirty="0" err="1"/>
              <a:t>author</a:t>
            </a:r>
            <a:r>
              <a:rPr lang="pl-PL" baseline="0" dirty="0"/>
              <a:t> -version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55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863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9127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454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„Java </a:t>
            </a:r>
            <a:r>
              <a:rPr lang="pl-PL" dirty="0" err="1"/>
              <a:t>Garbage</a:t>
            </a:r>
            <a:r>
              <a:rPr lang="pl-PL" dirty="0"/>
              <a:t> Collection Basics Tutorial”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893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„Java </a:t>
            </a:r>
            <a:r>
              <a:rPr lang="pl-PL" dirty="0" err="1"/>
              <a:t>Garbage</a:t>
            </a:r>
            <a:r>
              <a:rPr lang="pl-PL" dirty="0"/>
              <a:t> Collection Basics Tutorial”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176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63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54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277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CC738-3974-4271-92FF-F0FE41C6F6E6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500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getStarted/intro/definition.html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getStarted/intro/definition.html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oracle.com/javase/tutorial/getStarted/intro/definition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index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tutorial/getStarted/cupojava/win32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docs.oracle.com/javase/tutorial/getStarted/application/index.html" TargetMode="External"/><Relationship Id="rId4" Type="http://schemas.openxmlformats.org/officeDocument/2006/relationships/hyperlink" Target="http://docs.oracle.com/javase/tutorial/getStarted/cupojava/unix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l.wikipedia.org/wiki/B%C5%82%C4%85d_(informatyka)#/media/File:H96566k.jp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Wprowadzenie do technologii JVM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„High performance”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„wysokiej wydajności”: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Interpreter może działać z pełną szybkością, nie sprawdzając zależności od rodzaju sprzętu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Zastosowanie kompilacji „w locie” (JIT – Just In Time)  - często używane fragmenty nie muszą być za każdym razem interpretowane ponownie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Garbage</a:t>
            </a:r>
            <a:r>
              <a:rPr lang="pl-PL" sz="2800" dirty="0">
                <a:latin typeface="+mj-lt"/>
              </a:rPr>
              <a:t> </a:t>
            </a:r>
            <a:r>
              <a:rPr lang="pl-PL" sz="2800" dirty="0" err="1">
                <a:latin typeface="+mj-lt"/>
              </a:rPr>
              <a:t>collector</a:t>
            </a:r>
            <a:r>
              <a:rPr lang="pl-PL" sz="2800" dirty="0">
                <a:latin typeface="+mj-lt"/>
              </a:rPr>
              <a:t> (</a:t>
            </a:r>
            <a:r>
              <a:rPr lang="pl-PL" sz="2800" dirty="0" err="1">
                <a:latin typeface="+mj-lt"/>
              </a:rPr>
              <a:t>odśmiecacz</a:t>
            </a:r>
            <a:r>
              <a:rPr lang="pl-PL" sz="2800" dirty="0">
                <a:latin typeface="+mj-lt"/>
              </a:rPr>
              <a:t> pamięci) – działa jako osobny wątek o niskim priorytecie, zapewniając dostępność pamięci gdy to </a:t>
            </a:r>
            <a:r>
              <a:rPr lang="pl-PL" sz="2800" dirty="0" smtClean="0">
                <a:latin typeface="+mj-lt"/>
              </a:rPr>
              <a:t>potrzebne</a:t>
            </a:r>
          </a:p>
          <a:p>
            <a:r>
              <a:rPr lang="pl-PL" sz="1200" dirty="0" smtClean="0">
                <a:latin typeface="+mj-lt"/>
              </a:rPr>
              <a:t>Czy można wymusić jego działanie??</a:t>
            </a:r>
          </a:p>
          <a:p>
            <a:endParaRPr lang="pl-PL" sz="1200" dirty="0"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Robust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„odpornym”: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Pozwala tworzyć oprogramowanie, na którym „można polegać”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Wbudowane zarządzanie pamięcią – nie trzeba o tym pamiętać, a więc zmniejsza się podatność na wycieki pamięci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Sprawdzanie kodu zarówno w momencie kompilacji, jak i w momencie wykonania: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Programista nie przypisze </a:t>
            </a:r>
            <a:r>
              <a:rPr lang="pl-PL" sz="2400" dirty="0" err="1"/>
              <a:t>Shape</a:t>
            </a:r>
            <a:r>
              <a:rPr lang="pl-PL" sz="2400" dirty="0"/>
              <a:t> </a:t>
            </a:r>
            <a:r>
              <a:rPr lang="pl-PL" sz="2400" dirty="0" smtClean="0"/>
              <a:t>do </a:t>
            </a:r>
            <a:r>
              <a:rPr lang="pl-PL" sz="2400" dirty="0" err="1" smtClean="0">
                <a:latin typeface="+mj-lt"/>
              </a:rPr>
              <a:t>Rectangle</a:t>
            </a:r>
            <a:r>
              <a:rPr lang="pl-PL" sz="2400" dirty="0" smtClean="0">
                <a:latin typeface="+mj-lt"/>
              </a:rPr>
              <a:t> (</a:t>
            </a:r>
            <a:r>
              <a:rPr lang="pl-PL" sz="2400" dirty="0">
                <a:latin typeface="+mj-lt"/>
              </a:rPr>
              <a:t>błąd kompilacji)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Przy korzystaniu z polimorfizmu, rzutowanie obiektu klasy nadrzędnej do obiektu klasy podrzędnej się nie powiedzie (czyli „kwadrat jest prostokątem, ale nie każdy prostokąt jest kwadratem) (błąd wykonania) </a:t>
            </a:r>
          </a:p>
        </p:txBody>
      </p:sp>
      <p:sp>
        <p:nvSpPr>
          <p:cNvPr id="6" name="Prostokąt 5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5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Secure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9313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„bezpiecznym”: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Do aplikacji nie można „dostać się z zewnątrz”, by ingerować w ich wykonanie.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Istotne szczególnie w dużych systemach (np. bankowych) oraz w programowaniu sieciowym.</a:t>
            </a:r>
          </a:p>
        </p:txBody>
      </p:sp>
      <p:sp>
        <p:nvSpPr>
          <p:cNvPr id="5" name="Prostokąt 4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0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informacje o JVM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Wyjaśnienie pojęć</a:t>
            </a:r>
          </a:p>
        </p:txBody>
      </p:sp>
    </p:spTree>
    <p:extLst>
      <p:ext uri="{BB962C8B-B14F-4D97-AF65-F5344CB8AC3E}">
        <p14:creationId xmlns:p14="http://schemas.microsoft.com/office/powerpoint/2010/main" val="13108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właściwie znaczy „Java Platform”?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8326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„</a:t>
            </a:r>
            <a:r>
              <a:rPr lang="en-US" sz="2800" dirty="0">
                <a:latin typeface="+mj-lt"/>
              </a:rPr>
              <a:t>A platform is the hardware or software environment in which a program runs.</a:t>
            </a:r>
            <a:r>
              <a:rPr lang="pl-PL" sz="2800" dirty="0">
                <a:latin typeface="+mj-lt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„</a:t>
            </a:r>
            <a:r>
              <a:rPr lang="en-US" sz="2800" dirty="0">
                <a:latin typeface="+mj-lt"/>
              </a:rPr>
              <a:t>The Java platform has two components: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 Java Virtual Machine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 Java Application Programming Interface (API)</a:t>
            </a:r>
            <a:r>
              <a:rPr lang="pl-PL" sz="2800" dirty="0">
                <a:latin typeface="+mj-lt"/>
              </a:rPr>
              <a:t>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„R</a:t>
            </a:r>
            <a:r>
              <a:rPr lang="en-US" sz="2800" dirty="0" err="1">
                <a:latin typeface="+mj-lt"/>
              </a:rPr>
              <a:t>uns</a:t>
            </a:r>
            <a:r>
              <a:rPr lang="en-US" sz="2800" dirty="0">
                <a:latin typeface="+mj-lt"/>
              </a:rPr>
              <a:t> on top of other </a:t>
            </a:r>
            <a:r>
              <a:rPr lang="pl-PL" sz="2800" dirty="0">
                <a:latin typeface="+mj-lt"/>
              </a:rPr>
              <a:t/>
            </a:r>
            <a:br>
              <a:rPr lang="pl-PL" sz="2800" dirty="0">
                <a:latin typeface="+mj-lt"/>
              </a:rPr>
            </a:br>
            <a:r>
              <a:rPr lang="en-US" sz="2800" dirty="0">
                <a:latin typeface="+mj-lt"/>
              </a:rPr>
              <a:t>hardware-based platforms</a:t>
            </a:r>
            <a:r>
              <a:rPr lang="pl-PL" sz="2800" dirty="0" smtClean="0">
                <a:latin typeface="+mj-lt"/>
              </a:rPr>
              <a:t>”</a:t>
            </a:r>
          </a:p>
          <a:p>
            <a:endParaRPr lang="pl-PL" sz="1400" dirty="0">
              <a:latin typeface="+mj-lt"/>
            </a:endParaRPr>
          </a:p>
          <a:p>
            <a:r>
              <a:rPr lang="pl-PL" sz="1400" dirty="0" smtClean="0">
                <a:latin typeface="+mj-lt"/>
              </a:rPr>
              <a:t>Linux i </a:t>
            </a:r>
            <a:r>
              <a:rPr lang="pl-PL" sz="1400" dirty="0" err="1" smtClean="0">
                <a:latin typeface="+mj-lt"/>
              </a:rPr>
              <a:t>window</a:t>
            </a:r>
            <a:r>
              <a:rPr lang="pl-PL" sz="1400" dirty="0" smtClean="0">
                <a:latin typeface="+mj-lt"/>
              </a:rPr>
              <a:t> różne ścieżki dostępu do pliku  i odpalanie programu do zewnętrznych plików może się nie udać na różnych systemach. </a:t>
            </a:r>
          </a:p>
          <a:p>
            <a:r>
              <a:rPr lang="pl-PL" sz="1400" dirty="0" smtClean="0">
                <a:latin typeface="+mj-lt"/>
              </a:rPr>
              <a:t>Zabezpieczenie. Plik trzymamy w projekcie lub jakiś dodatkowy plik </a:t>
            </a:r>
            <a:r>
              <a:rPr lang="pl-PL" sz="1400" dirty="0" err="1" smtClean="0">
                <a:latin typeface="+mj-lt"/>
              </a:rPr>
              <a:t>konfiguracyny</a:t>
            </a:r>
            <a:r>
              <a:rPr lang="pl-PL" sz="1400" dirty="0" smtClean="0">
                <a:latin typeface="+mj-lt"/>
              </a:rPr>
              <a:t>.</a:t>
            </a:r>
            <a:r>
              <a:rPr lang="pl-PL" sz="1400" dirty="0" smtClean="0">
                <a:latin typeface="+mj-lt"/>
              </a:rPr>
              <a:t> </a:t>
            </a:r>
            <a:endParaRPr lang="en-US" sz="1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</p:txBody>
      </p:sp>
      <p:pic>
        <p:nvPicPr>
          <p:cNvPr id="17410" name="Picture 2" descr="Figure showing MyProgram.java, API, Java Virtual Machine, and Hardware-Base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88" y="3737813"/>
            <a:ext cx="4829812" cy="2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0" y="6550223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  <a:hlinkClick r:id="rId3"/>
              </a:rPr>
              <a:t>https://docs.oracle.com/javase/tutorial/getStarted/intro/definition.html</a:t>
            </a:r>
            <a:r>
              <a:rPr lang="pl-PL" sz="1400" i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7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Java Virtual Machine (JVM)?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911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„Wirtualny komputer”, którego zadaniem jest wykonywanie kodu bajtowego Javy.</a:t>
            </a:r>
          </a:p>
        </p:txBody>
      </p:sp>
      <p:pic>
        <p:nvPicPr>
          <p:cNvPr id="4" name="Picture 2" descr="Figure showing MyProgram.java, compiler, MyProgram.class, Java VM, and My Program running on a compu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9" y="2634604"/>
            <a:ext cx="10696757" cy="25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0" y="6550223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  <a:hlinkClick r:id="rId3"/>
              </a:rPr>
              <a:t>https://docs.oracle.com/javase/tutorial/getStarted/intro/definition.html</a:t>
            </a:r>
            <a:r>
              <a:rPr lang="pl-PL" sz="1400" i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7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Java Virtual Machine (JVM)?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54395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Aplikacja w C++, skompilowana na wiele różnych platform (np. Windows, Linux).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JVM nie jest nazwą konkretnego produktu, lecz nazwą </a:t>
            </a:r>
            <a:r>
              <a:rPr lang="pl-PL" sz="2800" i="1" dirty="0">
                <a:latin typeface="+mj-lt"/>
              </a:rPr>
              <a:t>specyfikacji </a:t>
            </a:r>
            <a:r>
              <a:rPr lang="pl-PL" sz="2800" dirty="0">
                <a:latin typeface="+mj-lt"/>
              </a:rPr>
              <a:t>dostępnej publicznie.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Na podstawie specyfikacji powstało kilka różnych implementacji, np. </a:t>
            </a:r>
            <a:r>
              <a:rPr lang="pl-PL" sz="2800" dirty="0" err="1">
                <a:latin typeface="+mj-lt"/>
              </a:rPr>
              <a:t>OpenJDK</a:t>
            </a:r>
            <a:r>
              <a:rPr lang="pl-PL" sz="2800" dirty="0">
                <a:latin typeface="+mj-lt"/>
              </a:rPr>
              <a:t>.</a:t>
            </a:r>
          </a:p>
        </p:txBody>
      </p:sp>
      <p:pic>
        <p:nvPicPr>
          <p:cNvPr id="6146" name="Picture 2" descr="Figure showing source code, compiler, and Java VM's for Win32, Solaris OS/Linux, and Mac 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52" y="963037"/>
            <a:ext cx="5094664" cy="52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0" y="6550223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  <a:hlinkClick r:id="rId4"/>
              </a:rPr>
              <a:t>https://docs.oracle.com/javase/tutorial/getStarted/intro/definition.html</a:t>
            </a:r>
            <a:r>
              <a:rPr lang="pl-PL" sz="1400" i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3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14321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Odśmiecacz</a:t>
            </a:r>
            <a:r>
              <a:rPr lang="pl-PL" sz="2800" dirty="0">
                <a:latin typeface="+mj-lt"/>
              </a:rPr>
              <a:t> </a:t>
            </a:r>
            <a:r>
              <a:rPr lang="pl-PL" sz="2800" dirty="0" smtClean="0">
                <a:latin typeface="+mj-lt"/>
              </a:rPr>
              <a:t>pamięci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Działa w osobnym wątku, działa automatycznie, programista nie musi pamiętać o przydzielaniu i zwalnianiu pamięci (mniej wycieków pamięci)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Usuwa obiekty „już dłużej niepotrzebne” -&gt; kiedy nie istnieje do nich żadna referencja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kiedy zostały zadeklarowane w wewnątrz bloku { }, np. wewnątrz </a:t>
            </a:r>
            <a:r>
              <a:rPr lang="pl-PL" sz="2800" dirty="0" err="1">
                <a:latin typeface="+mj-lt"/>
              </a:rPr>
              <a:t>if</a:t>
            </a:r>
            <a:r>
              <a:rPr lang="pl-PL" sz="2800" dirty="0">
                <a:latin typeface="+mj-lt"/>
              </a:rPr>
              <a:t>-a i program „wychodzi” z bloku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kiedy przypiszemy do obiektu inny obiekt i nigdzie więcej nie trzymamy referencji do poprzedniego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37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1432104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/>
              <a:t>Czy można wymusić jego uruchomienie ?? </a:t>
            </a:r>
            <a:r>
              <a:rPr lang="pl-PL" sz="1600" dirty="0" smtClean="0"/>
              <a:t>Nie da się wymusić można spróbować ale nie ma takiej gwarancji.</a:t>
            </a:r>
            <a:endParaRPr lang="pl-PL" sz="1600" dirty="0"/>
          </a:p>
          <a:p>
            <a:endParaRPr lang="pl-PL" sz="2800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latin typeface="+mj-lt"/>
              </a:rPr>
              <a:t>JVM </a:t>
            </a:r>
            <a:r>
              <a:rPr lang="pl-PL" sz="2800" dirty="0">
                <a:latin typeface="+mj-lt"/>
              </a:rPr>
              <a:t>sam decyduje, kiedy uruchomi </a:t>
            </a:r>
            <a:r>
              <a:rPr lang="pl-PL" sz="2800" dirty="0" smtClean="0">
                <a:latin typeface="+mj-lt"/>
              </a:rPr>
              <a:t>GC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JVM robi to dobrze </a:t>
            </a:r>
            <a:r>
              <a:rPr lang="pl-PL" sz="2800" dirty="0" smtClean="0">
                <a:latin typeface="+mj-lt"/>
                <a:sym typeface="Wingdings" panose="05000000000000000000" pitchFamily="2" charset="2"/>
              </a:rPr>
              <a:t></a:t>
            </a:r>
            <a:endParaRPr lang="pl-PL" sz="2800" dirty="0">
              <a:latin typeface="+mj-lt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u="sng" dirty="0">
                <a:latin typeface="+mj-lt"/>
              </a:rPr>
              <a:t>Programista ma możliwość jedynie wysłania „prośby” o uruchomienie GC z użyciem </a:t>
            </a:r>
            <a:r>
              <a:rPr lang="pl-PL" sz="2800" u="sng" dirty="0" err="1">
                <a:latin typeface="+mj-lt"/>
              </a:rPr>
              <a:t>System.gc</a:t>
            </a:r>
            <a:r>
              <a:rPr lang="pl-PL" sz="2800" u="sng" dirty="0">
                <a:latin typeface="+mj-lt"/>
              </a:rPr>
              <a:t>(), jednak nie ma gwarancji że w danym momencie to </a:t>
            </a:r>
            <a:r>
              <a:rPr lang="pl-PL" sz="2800" u="sng" dirty="0" smtClean="0">
                <a:latin typeface="+mj-lt"/>
              </a:rPr>
              <a:t>nastąpi</a:t>
            </a:r>
            <a:endParaRPr lang="pl-PL" sz="2800" u="sng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u="sng" dirty="0">
                <a:latin typeface="+mj-lt"/>
              </a:rPr>
              <a:t>Nie powinno się samodzielnie wywoływać </a:t>
            </a:r>
            <a:r>
              <a:rPr lang="pl-PL" sz="2800" u="sng" dirty="0" err="1">
                <a:latin typeface="+mj-lt"/>
              </a:rPr>
              <a:t>System.gc</a:t>
            </a:r>
            <a:r>
              <a:rPr lang="pl-PL" sz="2800" u="sng" dirty="0" smtClean="0">
                <a:latin typeface="+mj-lt"/>
              </a:rPr>
              <a:t>()!</a:t>
            </a:r>
            <a:endParaRPr lang="pl-PL" sz="2800" u="sng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W przypadku, gdy pamięć się zapełni i nie uda się zwolnić miejsca – zostanie rzucony </a:t>
            </a:r>
            <a:r>
              <a:rPr lang="pl-PL" sz="2800" dirty="0" err="1" smtClean="0">
                <a:latin typeface="+mj-lt"/>
              </a:rPr>
              <a:t>java.lang.OutOfMemoryError</a:t>
            </a:r>
            <a:endParaRPr lang="pl-PL" sz="2800" dirty="0" smtClean="0">
              <a:latin typeface="+mj-lt"/>
            </a:endParaRPr>
          </a:p>
          <a:p>
            <a:endParaRPr lang="pl-PL" sz="1400" dirty="0">
              <a:latin typeface="+mj-lt"/>
            </a:endParaRPr>
          </a:p>
          <a:p>
            <a:r>
              <a:rPr lang="pl-PL" sz="1400" dirty="0" smtClean="0">
                <a:latin typeface="+mj-lt"/>
              </a:rPr>
              <a:t>Ile jest dostępnej pamięci dla JVM 760Mb lub 1 </a:t>
            </a:r>
            <a:r>
              <a:rPr lang="pl-PL" sz="1400" dirty="0" err="1" smtClean="0">
                <a:latin typeface="+mj-lt"/>
              </a:rPr>
              <a:t>Gb</a:t>
            </a:r>
            <a:r>
              <a:rPr lang="pl-PL" sz="1400" dirty="0" smtClean="0">
                <a:latin typeface="+mj-lt"/>
              </a:rPr>
              <a:t>. Ustawia się to parametrem VM  (-</a:t>
            </a:r>
            <a:r>
              <a:rPr lang="pl-PL" sz="1400" dirty="0" err="1" smtClean="0">
                <a:latin typeface="+mj-lt"/>
              </a:rPr>
              <a:t>DXmX</a:t>
            </a:r>
            <a:r>
              <a:rPr lang="pl-PL" sz="1400" dirty="0" smtClean="0">
                <a:latin typeface="+mj-lt"/>
              </a:rPr>
              <a:t> 768Mb).</a:t>
            </a:r>
          </a:p>
          <a:p>
            <a:r>
              <a:rPr lang="pl-PL" sz="1400" dirty="0" smtClean="0">
                <a:latin typeface="+mj-lt"/>
              </a:rPr>
              <a:t>Nie jest to cała pamięć RAM żeby nie wysypać systemu. ;)</a:t>
            </a:r>
            <a:endParaRPr lang="pl-PL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2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JRE, JDK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Wyjaśnienie pojęć</a:t>
            </a:r>
          </a:p>
        </p:txBody>
      </p:sp>
    </p:spTree>
    <p:extLst>
      <p:ext uri="{BB962C8B-B14F-4D97-AF65-F5344CB8AC3E}">
        <p14:creationId xmlns:p14="http://schemas.microsoft.com/office/powerpoint/2010/main" val="26579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Krótka powtórka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 informacji o języku Java</a:t>
            </a:r>
          </a:p>
        </p:txBody>
      </p:sp>
    </p:spTree>
    <p:extLst>
      <p:ext uri="{BB962C8B-B14F-4D97-AF65-F5344CB8AC3E}">
        <p14:creationId xmlns:p14="http://schemas.microsoft.com/office/powerpoint/2010/main" val="30994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JRE/JDK – Java Runtime Environment (JRE)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52629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Środowisko uruchomieniowe – wszystko, co potrzebne, by </a:t>
            </a:r>
            <a:r>
              <a:rPr lang="pl-PL" sz="2800" b="1" dirty="0">
                <a:latin typeface="+mj-lt"/>
              </a:rPr>
              <a:t>URUCHAMIAĆ </a:t>
            </a:r>
            <a:r>
              <a:rPr lang="pl-PL" sz="2800" dirty="0">
                <a:latin typeface="+mj-lt"/>
              </a:rPr>
              <a:t>aplikacje napisane w języku Java: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JVM i „</a:t>
            </a:r>
            <a:r>
              <a:rPr lang="pl-PL" sz="2800" dirty="0" err="1">
                <a:latin typeface="+mj-lt"/>
              </a:rPr>
              <a:t>application</a:t>
            </a:r>
            <a:r>
              <a:rPr lang="pl-PL" sz="2800" dirty="0">
                <a:latin typeface="+mj-lt"/>
              </a:rPr>
              <a:t> </a:t>
            </a:r>
            <a:r>
              <a:rPr lang="pl-PL" sz="2800" dirty="0" err="1">
                <a:latin typeface="+mj-lt"/>
              </a:rPr>
              <a:t>launcher</a:t>
            </a:r>
            <a:r>
              <a:rPr lang="pl-PL" sz="2800" dirty="0">
                <a:latin typeface="+mj-lt"/>
              </a:rPr>
              <a:t>” (polecenie </a:t>
            </a:r>
            <a:r>
              <a:rPr lang="pl-PL" sz="2800" i="1" dirty="0" err="1">
                <a:latin typeface="+mj-lt"/>
              </a:rPr>
              <a:t>java</a:t>
            </a:r>
            <a:r>
              <a:rPr lang="pl-PL" sz="2800" dirty="0">
                <a:latin typeface="+mj-lt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Podstawowe biblioteki i klasy języka, np. </a:t>
            </a:r>
            <a:r>
              <a:rPr lang="pl-PL" sz="2800" dirty="0" err="1">
                <a:latin typeface="+mj-lt"/>
              </a:rPr>
              <a:t>java.lang.String</a:t>
            </a:r>
            <a:endParaRPr lang="pl-PL" sz="28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Dodatkowe użyteczne komponenty, np. klasy do obsługi: XML, programowania sieciowego, strumieni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Biblioteki do integracji programu pomiędzy systemami, np. </a:t>
            </a:r>
            <a:r>
              <a:rPr lang="pl-PL" sz="2800" dirty="0" smtClean="0">
                <a:latin typeface="+mj-lt"/>
              </a:rPr>
              <a:t>JDBC</a:t>
            </a:r>
          </a:p>
          <a:p>
            <a:pPr lvl="1"/>
            <a:r>
              <a:rPr lang="pl-PL" sz="2800" dirty="0" smtClean="0">
                <a:latin typeface="+mj-lt"/>
              </a:rPr>
              <a:t>(Interfejs do obsługi Baz Danych)</a:t>
            </a:r>
            <a:endParaRPr lang="pl-PL" sz="28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Biblioteki interfejsu użytkownika, np. Swing, </a:t>
            </a:r>
            <a:r>
              <a:rPr lang="pl-PL" sz="2800" dirty="0" err="1" smtClean="0">
                <a:latin typeface="+mj-lt"/>
              </a:rPr>
              <a:t>JavaFX</a:t>
            </a:r>
            <a:endParaRPr lang="pl-PL" sz="28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Wtyczki do przeglądarek umożliwiające wyświetlanie </a:t>
            </a:r>
            <a:r>
              <a:rPr lang="pl-PL" sz="2800" dirty="0" err="1" smtClean="0">
                <a:latin typeface="+mj-lt"/>
              </a:rPr>
              <a:t>Appletów</a:t>
            </a:r>
            <a:endParaRPr lang="pl-PL" sz="2800" dirty="0">
              <a:latin typeface="+mj-lt"/>
            </a:endParaRPr>
          </a:p>
          <a:p>
            <a:pPr lvl="1"/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Często redystrybuowane razem z aplikacjami Java</a:t>
            </a:r>
          </a:p>
        </p:txBody>
      </p:sp>
    </p:spTree>
    <p:extLst>
      <p:ext uri="{BB962C8B-B14F-4D97-AF65-F5344CB8AC3E}">
        <p14:creationId xmlns:p14="http://schemas.microsoft.com/office/powerpoint/2010/main" val="30044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JRE/JDK – Java Development Kit (JDK)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Środowisko programistyczne – wszystko, co potrzebne, by </a:t>
            </a:r>
            <a:r>
              <a:rPr lang="pl-PL" sz="2800" b="1" dirty="0">
                <a:latin typeface="+mj-lt"/>
              </a:rPr>
              <a:t>TWORZYĆ</a:t>
            </a:r>
            <a:r>
              <a:rPr lang="pl-PL" sz="2800" dirty="0">
                <a:latin typeface="+mj-lt"/>
              </a:rPr>
              <a:t> aplikacje w języku Java: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Kompilator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Debugger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Dokumentowanie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Zawiera w sobie całe JRE</a:t>
            </a:r>
          </a:p>
        </p:txBody>
      </p:sp>
    </p:spTree>
    <p:extLst>
      <p:ext uri="{BB962C8B-B14F-4D97-AF65-F5344CB8AC3E}">
        <p14:creationId xmlns:p14="http://schemas.microsoft.com/office/powerpoint/2010/main" val="4282472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63" y="0"/>
            <a:ext cx="9711416" cy="6514911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0" y="6550223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  <a:hlinkClick r:id="rId3"/>
              </a:rPr>
              <a:t>https://docs.oracle.com/javase/8/docs/index.html</a:t>
            </a:r>
            <a:r>
              <a:rPr lang="pl-PL" sz="1400" i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32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WYJAŚNIENIE: </a:t>
            </a:r>
            <a:r>
              <a:rPr lang="pl-PL" i="1" dirty="0"/>
              <a:t>Java Software Development Kit (Java SDK)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i="1" dirty="0">
                <a:latin typeface="+mj-lt"/>
              </a:rPr>
              <a:t>SDK – Środowisko programistyczne (w znaczeniu ogólnym)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i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i="1" dirty="0">
                <a:latin typeface="+mj-lt"/>
              </a:rPr>
              <a:t>Java SDK = Środowisko programistyczne dla Javy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i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i="1" dirty="0">
                <a:latin typeface="+mj-lt"/>
              </a:rPr>
              <a:t>Termin oznaczający </a:t>
            </a:r>
            <a:r>
              <a:rPr lang="pl-PL" sz="2800" b="1" i="1" dirty="0">
                <a:latin typeface="+mj-lt"/>
              </a:rPr>
              <a:t>to samo co JDK</a:t>
            </a:r>
            <a:r>
              <a:rPr lang="pl-PL" sz="2800" i="1" dirty="0">
                <a:latin typeface="+mj-lt"/>
              </a:rPr>
              <a:t>. Spotykany w niektórych publikacjach, dokumentacji.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i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i="1" dirty="0">
                <a:latin typeface="+mj-lt"/>
              </a:rPr>
              <a:t>Kiedyś rozróżniane od JDK i np. Javy EE tłumaczono, że oprócz JRE + narzędzi deweloperskich (kompilator, </a:t>
            </a:r>
            <a:r>
              <a:rPr lang="pl-PL" sz="2000" i="1" dirty="0" err="1">
                <a:latin typeface="+mj-lt"/>
              </a:rPr>
              <a:t>debugger</a:t>
            </a:r>
            <a:r>
              <a:rPr lang="pl-PL" sz="2000" i="1" dirty="0">
                <a:latin typeface="+mj-lt"/>
              </a:rPr>
              <a:t> itp.), w „SDK” zawarto także cały szereg innych programów, np. serwer aplikacji (</a:t>
            </a:r>
            <a:r>
              <a:rPr lang="pl-PL" sz="2000" i="1" dirty="0" err="1">
                <a:latin typeface="+mj-lt"/>
              </a:rPr>
              <a:t>Glassfish</a:t>
            </a:r>
            <a:r>
              <a:rPr lang="pl-PL" sz="2000" i="1" dirty="0">
                <a:latin typeface="+mj-lt"/>
              </a:rPr>
              <a:t>), IDE (</a:t>
            </a:r>
            <a:r>
              <a:rPr lang="pl-PL" sz="2000" i="1" dirty="0" err="1">
                <a:latin typeface="+mj-lt"/>
              </a:rPr>
              <a:t>NetBeans</a:t>
            </a:r>
            <a:r>
              <a:rPr lang="pl-PL" sz="2000" i="1" dirty="0">
                <a:latin typeface="+mj-lt"/>
              </a:rPr>
              <a:t>) itd..</a:t>
            </a:r>
          </a:p>
        </p:txBody>
      </p:sp>
    </p:spTree>
    <p:extLst>
      <p:ext uri="{BB962C8B-B14F-4D97-AF65-F5344CB8AC3E}">
        <p14:creationId xmlns:p14="http://schemas.microsoft.com/office/powerpoint/2010/main" val="4284696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2892155" y="3020284"/>
            <a:ext cx="6378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/>
              <a:t>Programowanie w Notatniku </a:t>
            </a:r>
            <a:r>
              <a:rPr lang="pl-PL" sz="3200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pl-PL" sz="3200" dirty="0">
                <a:sym typeface="Wingdings" panose="05000000000000000000" pitchFamily="2" charset="2"/>
              </a:rPr>
              <a:t>Aplikacja „</a:t>
            </a:r>
            <a:r>
              <a:rPr lang="pl-PL" sz="3200" dirty="0" err="1">
                <a:sym typeface="Wingdings" panose="05000000000000000000" pitchFamily="2" charset="2"/>
              </a:rPr>
              <a:t>HelloWorld</a:t>
            </a:r>
            <a:r>
              <a:rPr lang="pl-PL" sz="3200" dirty="0">
                <a:sym typeface="Wingdings" panose="05000000000000000000" pitchFamily="2" charset="2"/>
              </a:rPr>
              <a:t>”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194317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6000" dirty="0">
                <a:latin typeface="+mj-lt"/>
              </a:rPr>
              <a:t>Co jest potrzebne?</a:t>
            </a:r>
          </a:p>
        </p:txBody>
      </p:sp>
    </p:spTree>
    <p:extLst>
      <p:ext uri="{BB962C8B-B14F-4D97-AF65-F5344CB8AC3E}">
        <p14:creationId xmlns:p14="http://schemas.microsoft.com/office/powerpoint/2010/main" val="2297687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6000" dirty="0">
                <a:latin typeface="+mj-lt"/>
              </a:rPr>
              <a:t>Co jest potrzebne?</a:t>
            </a:r>
          </a:p>
        </p:txBody>
      </p:sp>
      <p:sp>
        <p:nvSpPr>
          <p:cNvPr id="4" name="Prostokąt 3"/>
          <p:cNvSpPr/>
          <p:nvPr/>
        </p:nvSpPr>
        <p:spPr>
          <a:xfrm>
            <a:off x="518157" y="3607767"/>
            <a:ext cx="10678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4400" dirty="0">
                <a:latin typeface="+mj-lt"/>
              </a:rPr>
              <a:t>JDK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4400" dirty="0">
                <a:latin typeface="+mj-lt"/>
              </a:rPr>
              <a:t>Edytor tekstu (Notatnik)</a:t>
            </a:r>
          </a:p>
        </p:txBody>
      </p:sp>
    </p:spTree>
    <p:extLst>
      <p:ext uri="{BB962C8B-B14F-4D97-AF65-F5344CB8AC3E}">
        <p14:creationId xmlns:p14="http://schemas.microsoft.com/office/powerpoint/2010/main" val="285675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6000" dirty="0">
                <a:latin typeface="+mj-lt"/>
              </a:rPr>
              <a:t>Co zrobimy?</a:t>
            </a:r>
          </a:p>
        </p:txBody>
      </p:sp>
      <p:sp>
        <p:nvSpPr>
          <p:cNvPr id="4" name="Prostokąt 3"/>
          <p:cNvSpPr/>
          <p:nvPr/>
        </p:nvSpPr>
        <p:spPr>
          <a:xfrm>
            <a:off x="518158" y="2977847"/>
            <a:ext cx="106781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Stworzenie pliku z kodem źródłowym (.</a:t>
            </a:r>
            <a:r>
              <a:rPr lang="pl-PL" sz="3200" dirty="0" err="1">
                <a:latin typeface="+mj-lt"/>
              </a:rPr>
              <a:t>java</a:t>
            </a:r>
            <a:r>
              <a:rPr lang="pl-PL" sz="32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Skompilowanie pliku źródłowego do pliku z kodem bajtowym (.</a:t>
            </a:r>
            <a:r>
              <a:rPr lang="pl-PL" sz="3200" dirty="0" err="1">
                <a:latin typeface="+mj-lt"/>
              </a:rPr>
              <a:t>class</a:t>
            </a:r>
            <a:r>
              <a:rPr lang="pl-PL" sz="32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Uruchomienie programu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57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6000" dirty="0">
                <a:latin typeface="+mj-lt"/>
              </a:rPr>
              <a:t>Co wykorzystamy?</a:t>
            </a:r>
          </a:p>
        </p:txBody>
      </p:sp>
      <p:sp>
        <p:nvSpPr>
          <p:cNvPr id="5" name="Prostokąt 4"/>
          <p:cNvSpPr/>
          <p:nvPr/>
        </p:nvSpPr>
        <p:spPr>
          <a:xfrm>
            <a:off x="670559" y="3130247"/>
            <a:ext cx="517144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Stworzenie pliku z kodem źródłowym (.</a:t>
            </a:r>
            <a:r>
              <a:rPr lang="pl-PL" sz="3200" dirty="0" err="1">
                <a:latin typeface="+mj-lt"/>
              </a:rPr>
              <a:t>java</a:t>
            </a:r>
            <a:r>
              <a:rPr lang="pl-PL" sz="32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Skompilowanie pliku źródłowego do pliku z kodem bajtowym (.</a:t>
            </a:r>
            <a:r>
              <a:rPr lang="pl-PL" sz="3200" dirty="0" err="1">
                <a:latin typeface="+mj-lt"/>
              </a:rPr>
              <a:t>class</a:t>
            </a:r>
            <a:r>
              <a:rPr lang="pl-PL" sz="32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Uruchomienie programu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</p:txBody>
      </p:sp>
      <p:grpSp>
        <p:nvGrpSpPr>
          <p:cNvPr id="10" name="Grupa 9"/>
          <p:cNvGrpSpPr/>
          <p:nvPr/>
        </p:nvGrpSpPr>
        <p:grpSpPr>
          <a:xfrm>
            <a:off x="6024876" y="3130247"/>
            <a:ext cx="6167123" cy="2855395"/>
            <a:chOff x="6024876" y="3130247"/>
            <a:chExt cx="6167123" cy="2855395"/>
          </a:xfrm>
        </p:grpSpPr>
        <p:sp>
          <p:nvSpPr>
            <p:cNvPr id="4" name="Prostokąt 3"/>
            <p:cNvSpPr/>
            <p:nvPr/>
          </p:nvSpPr>
          <p:spPr>
            <a:xfrm>
              <a:off x="6024876" y="3130247"/>
              <a:ext cx="616712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l-PL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notepad.exe HelloWorld.java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pl-PL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pl-PL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l-PL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javac</a:t>
              </a:r>
              <a:r>
                <a:rPr lang="pl-PL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HelloWorld.java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pl-PL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pl-PL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l-PL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java</a:t>
              </a:r>
              <a:r>
                <a:rPr lang="pl-PL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l-PL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HelloWorld</a:t>
              </a:r>
              <a:endParaRPr lang="pl-PL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Elipsa 2"/>
            <p:cNvSpPr/>
            <p:nvPr/>
          </p:nvSpPr>
          <p:spPr>
            <a:xfrm>
              <a:off x="9270124" y="4051738"/>
              <a:ext cx="977462" cy="8198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Elipsa 6"/>
            <p:cNvSpPr/>
            <p:nvPr/>
          </p:nvSpPr>
          <p:spPr>
            <a:xfrm>
              <a:off x="9108437" y="5165835"/>
              <a:ext cx="977462" cy="8198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ole tekstowe 5"/>
            <p:cNvSpPr txBox="1"/>
            <p:nvPr/>
          </p:nvSpPr>
          <p:spPr>
            <a:xfrm>
              <a:off x="10247586" y="3695156"/>
              <a:ext cx="1656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i="1" dirty="0">
                  <a:solidFill>
                    <a:srgbClr val="FF0000"/>
                  </a:solidFill>
                </a:rPr>
                <a:t>Z rozszerzeniem</a:t>
              </a:r>
              <a:br>
                <a:rPr lang="pl-PL" i="1" dirty="0">
                  <a:solidFill>
                    <a:srgbClr val="FF0000"/>
                  </a:solidFill>
                </a:rPr>
              </a:br>
              <a:r>
                <a:rPr lang="pl-PL" i="1" dirty="0">
                  <a:solidFill>
                    <a:srgbClr val="FF0000"/>
                  </a:solidFill>
                </a:rPr>
                <a:t>(nazwa pliku)</a:t>
              </a:r>
            </a:p>
          </p:txBody>
        </p:sp>
        <p:sp>
          <p:nvSpPr>
            <p:cNvPr id="9" name="pole tekstowe 8"/>
            <p:cNvSpPr txBox="1"/>
            <p:nvPr/>
          </p:nvSpPr>
          <p:spPr>
            <a:xfrm>
              <a:off x="10045483" y="4809336"/>
              <a:ext cx="16989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i="1" dirty="0">
                  <a:solidFill>
                    <a:srgbClr val="FF0000"/>
                  </a:solidFill>
                </a:rPr>
                <a:t>Bez rozszerzenia</a:t>
              </a:r>
            </a:p>
            <a:p>
              <a:r>
                <a:rPr lang="pl-PL" i="1" dirty="0">
                  <a:solidFill>
                    <a:srgbClr val="FF0000"/>
                  </a:solidFill>
                </a:rPr>
                <a:t>(nazwa klasy)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30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678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6000">
                <a:latin typeface="+mj-lt"/>
              </a:rPr>
              <a:t>Co skonfigurujemy</a:t>
            </a:r>
            <a:r>
              <a:rPr lang="pl-PL" sz="6000" dirty="0">
                <a:latin typeface="+mj-lt"/>
              </a:rPr>
              <a:t>?</a:t>
            </a:r>
          </a:p>
        </p:txBody>
      </p:sp>
      <p:sp>
        <p:nvSpPr>
          <p:cNvPr id="5" name="Prostokąt 4"/>
          <p:cNvSpPr/>
          <p:nvPr/>
        </p:nvSpPr>
        <p:spPr>
          <a:xfrm>
            <a:off x="670559" y="3130247"/>
            <a:ext cx="105257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Dodanie poleceń JVM do zmiennej środowiskowej PATH (wskazuje na lokalizacje, w których system operacyjny może znaleźć programy)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Win 7/8/8.1:</a:t>
            </a:r>
          </a:p>
          <a:p>
            <a:r>
              <a:rPr lang="pl-PL" sz="3200" dirty="0">
                <a:latin typeface="+mj-lt"/>
              </a:rPr>
              <a:t>Komputer – Właściwości – Zaawansowane ustawienia systemu – Zmienne środowiskowe –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929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programowania, który może być scharakteryzowany następującymi słowami:</a:t>
            </a:r>
          </a:p>
        </p:txBody>
      </p:sp>
      <p:sp>
        <p:nvSpPr>
          <p:cNvPr id="8" name="Prostokąt 7"/>
          <p:cNvSpPr/>
          <p:nvPr/>
        </p:nvSpPr>
        <p:spPr>
          <a:xfrm>
            <a:off x="2011679" y="2946290"/>
            <a:ext cx="34340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Object </a:t>
            </a:r>
            <a:r>
              <a:rPr lang="pl-PL" sz="2800" dirty="0" err="1">
                <a:latin typeface="+mj-lt"/>
              </a:rPr>
              <a:t>oriented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Distributed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Multithreaded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Dynamic</a:t>
            </a:r>
            <a:endParaRPr lang="pl-PL" sz="2800" dirty="0">
              <a:latin typeface="+mj-lt"/>
            </a:endParaRPr>
          </a:p>
          <a:p>
            <a:endParaRPr lang="pl-PL" sz="2800" dirty="0">
              <a:latin typeface="+mj-lt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5994399" y="2946290"/>
            <a:ext cx="48564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Architecture </a:t>
            </a:r>
            <a:r>
              <a:rPr lang="pl-PL" sz="2800" dirty="0" err="1">
                <a:latin typeface="+mj-lt"/>
              </a:rPr>
              <a:t>neutral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Portable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High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Robust</a:t>
            </a: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</a:rPr>
              <a:t>Secure</a:t>
            </a:r>
            <a:endParaRPr lang="pl-PL" sz="2800" dirty="0">
              <a:latin typeface="+mj-lt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8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18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ĆWICZENIE: „Hello World” w Notatniku</a:t>
            </a:r>
          </a:p>
        </p:txBody>
      </p:sp>
      <p:sp>
        <p:nvSpPr>
          <p:cNvPr id="4" name="Prostokąt 3"/>
          <p:cNvSpPr/>
          <p:nvPr/>
        </p:nvSpPr>
        <p:spPr>
          <a:xfrm>
            <a:off x="518158" y="1145600"/>
            <a:ext cx="1067816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  <a:hlinkClick r:id="rId3"/>
              </a:rPr>
              <a:t>http://docs.oracle.com/javase/tutorial/getStarted/cupojava/win32.html</a:t>
            </a: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Unix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  <a:hlinkClick r:id="rId4"/>
              </a:rPr>
              <a:t>http://docs.oracle.com/javase/tutorial/getStarted/cupojava/unix.html</a:t>
            </a: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Więcej informacji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  <a:hlinkClick r:id="rId5"/>
              </a:rPr>
              <a:t>http://docs.oracle.com/javase/tutorial/getStarted/application/index.html</a:t>
            </a: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42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3386467" y="3020284"/>
            <a:ext cx="53896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3200" dirty="0"/>
              <a:t>Programowanie w Notatniku </a:t>
            </a:r>
            <a:r>
              <a:rPr lang="pl-PL" sz="3200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pl-PL" sz="3200" dirty="0">
                <a:sym typeface="Wingdings" panose="05000000000000000000" pitchFamily="2" charset="2"/>
              </a:rPr>
              <a:t>Aplikacja „</a:t>
            </a:r>
            <a:r>
              <a:rPr lang="pl-PL" sz="3200" dirty="0" err="1">
                <a:sym typeface="Wingdings" panose="05000000000000000000" pitchFamily="2" charset="2"/>
              </a:rPr>
              <a:t>HelloWorld</a:t>
            </a:r>
            <a:r>
              <a:rPr lang="pl-PL" sz="3200" dirty="0">
                <a:sym typeface="Wingdings" panose="05000000000000000000" pitchFamily="2" charset="2"/>
              </a:rPr>
              <a:t>”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403656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Argumenty programu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396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Argumenty programu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3768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Argumenty programu to wszystkie elementy (rozdzielone spacją) wypisane w konsoli po nazwie klasy w poleceniu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Automatycznie przekazane do tablicy argumentów metody </a:t>
            </a:r>
            <a:r>
              <a:rPr lang="pl-PL" sz="2800" dirty="0" err="1">
                <a:latin typeface="+mj-lt"/>
              </a:rPr>
              <a:t>main</a:t>
            </a:r>
            <a:r>
              <a:rPr lang="pl-PL" sz="2800" dirty="0">
                <a:latin typeface="+mj-lt"/>
              </a:rPr>
              <a:t>()</a:t>
            </a: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String[] </a:t>
            </a:r>
            <a:r>
              <a:rPr lang="pl-PL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 argument1 argument2</a:t>
            </a:r>
          </a:p>
        </p:txBody>
      </p:sp>
    </p:spTree>
    <p:extLst>
      <p:ext uri="{BB962C8B-B14F-4D97-AF65-F5344CB8AC3E}">
        <p14:creationId xmlns:p14="http://schemas.microsoft.com/office/powerpoint/2010/main" val="205759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 CLASSPATH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622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 CLASSPATH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Zmienna CLASSPATH, podobnie jak PATH reprezentuje lokalizację na dysku (ścieżkę do folderu).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CLASSPATH wskazuje, gdzie JVM szuka klas użytkownika i innych plików, do których odwołuje się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Wskazywane za pomocą: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Opcji 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classpath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 lub 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cp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podczas uruchamiania narzędzia JDK np. </a:t>
            </a:r>
            <a:r>
              <a:rPr lang="pl-PL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 (preferowana metoda)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ustawienie zmiennej środowiskowej CLASSPATH (taka sama wartość dla wszystkich aplikacji Javy!)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 CLASSPATH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Zmieniając CLASSPATH należy być szczególnie ostrożnym!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Wiele irytujących problemów z działaniem aplikacji/IDE może być spowodowanych złym ustawieniem CLASSPATH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Źle ustawione CLASSPATH może być bezpośrednią (choć z reguły nie widoczną od razu!) przyczyną problemów takich jak: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nie znajdywanie pliku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problemy z uruchamianiem aplikacji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problemy z widocznością klas w IDE</a:t>
            </a:r>
          </a:p>
        </p:txBody>
      </p:sp>
    </p:spTree>
    <p:extLst>
      <p:ext uri="{BB962C8B-B14F-4D97-AF65-F5344CB8AC3E}">
        <p14:creationId xmlns:p14="http://schemas.microsoft.com/office/powerpoint/2010/main" val="428427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Argumenty programu i zmienna CLASSPATH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0432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Archiwum JAR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313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„Simple”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„prostym”: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Została stworzona jako następca C++, który był następcą C – wygląda podobnie do znanych wcześniej języków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Usunięcie „niewygodnych elementów” poprzedników, np. wskaźników, alokacji pamięci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Jeden język do szerokich zastosowań aplikacyjnych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653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Archiwum JAR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56938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>
                <a:latin typeface="+mj-lt"/>
                <a:cs typeface="Consolas" panose="020B0609020204030204" pitchFamily="49" charset="0"/>
              </a:rPr>
              <a:t>JAR = Java Archive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: archiwum, które pozwala na spakowanie skompilowanych plików klas i innych potrzebnych zasobów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Rozszerzenie .jar, spakowane jak 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Częsty sposób pakowania całych bibliotek, nie tylko jednego programu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Plik JAR może być podpisany cyfrowo</a:t>
            </a:r>
            <a:r>
              <a:rPr lang="en-US" sz="2800" dirty="0">
                <a:latin typeface="+mj-lt"/>
                <a:cs typeface="Consolas" panose="020B0609020204030204" pitchFamily="49" charset="0"/>
              </a:rPr>
              <a:t>. 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JRE może sprawdzać wczytywane klasy i przerwać proces dla tych, które nie zgadzają się z sygnaturą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Zapewnia bezstratną kompresję danych</a:t>
            </a:r>
            <a:endParaRPr lang="en-US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78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Archiwum JAR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3923" y="2646070"/>
            <a:ext cx="10864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jar </a:t>
            </a:r>
            <a:r>
              <a:rPr lang="pl-PL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MyJar.jar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MyCompiledClass.class</a:t>
            </a:r>
            <a:endParaRPr lang="pl-PL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v –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verbose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, informowanie o tym, co robi narzędzie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c – utworzenie archiwum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f – podanie nazwy archiwum (w tym przypadku „MyJar.jar”)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Tworzenie archiwum JAR</a:t>
            </a:r>
          </a:p>
        </p:txBody>
      </p:sp>
    </p:spTree>
    <p:extLst>
      <p:ext uri="{BB962C8B-B14F-4D97-AF65-F5344CB8AC3E}">
        <p14:creationId xmlns:p14="http://schemas.microsoft.com/office/powerpoint/2010/main" val="1416507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Archiwum JAR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3923" y="2646070"/>
            <a:ext cx="10864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jar </a:t>
            </a:r>
            <a:r>
              <a:rPr lang="pl-PL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vtf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MyJar.jar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v –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verbose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, informowanie o tym, co robi narzędzie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t – przeglądanie archiwum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f – podanie nazwy archiwum (w tym przypadku „MyJar.jar”)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Przeglądanie zawartości archiwum</a:t>
            </a:r>
          </a:p>
        </p:txBody>
      </p:sp>
    </p:spTree>
    <p:extLst>
      <p:ext uri="{BB962C8B-B14F-4D97-AF65-F5344CB8AC3E}">
        <p14:creationId xmlns:p14="http://schemas.microsoft.com/office/powerpoint/2010/main" val="820498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Archiwum JAR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3923" y="2646070"/>
            <a:ext cx="10864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jar </a:t>
            </a:r>
            <a:r>
              <a:rPr lang="pl-PL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vxf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MyJar.jar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v –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verbose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, informowanie o tym, co robi narzędzie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x – rozpakowanie archiwum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f – podanie nazwy archiwum (w tym przypadku „MyJar.jar”)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Rozpakowanie archiwum</a:t>
            </a:r>
          </a:p>
        </p:txBody>
      </p:sp>
    </p:spTree>
    <p:extLst>
      <p:ext uri="{BB962C8B-B14F-4D97-AF65-F5344CB8AC3E}">
        <p14:creationId xmlns:p14="http://schemas.microsoft.com/office/powerpoint/2010/main" val="385501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Plik MANIFEST.MF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Plik zawierający metadane dotyczące archiwum JAR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Zawsze tylko jeden w archiwum, domyślnie dodawany przy tworzeniu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Zawsze ma ścieżkę META-INF/MANIFEST.MF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b="1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Każda linia to osobna informacja w formie „Klucz: Wartość”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Można w nim ustawić tzw.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entry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 point, czyli klasę zawierającą metodę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main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().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Dzięki temu, całą aplikację można uruchamiać bez rozpakowywania archiwum.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  <a:p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[…]</a:t>
            </a:r>
          </a:p>
          <a:p>
            <a:r>
              <a:rPr lang="pl-P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-Class: </a:t>
            </a:r>
            <a:r>
              <a:rPr lang="pl-P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     // jeśli klasa znajduje się w paczce, trzeba podać tutaj pełną nazwę</a:t>
            </a:r>
          </a:p>
          <a:p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[…]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02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Plik MANIFEST.MF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j-lt"/>
                <a:cs typeface="Consolas" panose="020B0609020204030204" pitchFamily="49" charset="0"/>
              </a:rPr>
              <a:t>Entry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-point w MANIFEST.MF ustawiamy za pomocą opcji 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 w narzędziu </a:t>
            </a:r>
            <a:r>
              <a:rPr lang="pl-PL" sz="2800" dirty="0"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jar </a:t>
            </a:r>
            <a:r>
              <a:rPr lang="pl-PL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vcfe</a:t>
            </a:r>
            <a:r>
              <a:rPr lang="pl-PL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MyArchive.jar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MySomething</a:t>
            </a:r>
            <a:r>
              <a:rPr lang="pl-PL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MySomething.class</a:t>
            </a:r>
            <a:endParaRPr lang="pl-PL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Uruchamianie archiwum z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entry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-point: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–jar MyJar.jar</a:t>
            </a:r>
          </a:p>
          <a:p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Jeśli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entry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-point nie będzie ustawiony, spowoduje to błąd „no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main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 manifest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attribute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”</a:t>
            </a:r>
          </a:p>
          <a:p>
            <a:endParaRPr lang="pl-PL" sz="2800" dirty="0">
              <a:latin typeface="+mj-lt"/>
              <a:cs typeface="Consolas" panose="020B0609020204030204" pitchFamily="49" charset="0"/>
            </a:endParaRPr>
          </a:p>
          <a:p>
            <a:endParaRPr lang="pl-PL" sz="2800" dirty="0"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10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3a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Archiwum JAR - podstawy</a:t>
            </a:r>
          </a:p>
        </p:txBody>
      </p:sp>
    </p:spTree>
    <p:extLst>
      <p:ext uri="{BB962C8B-B14F-4D97-AF65-F5344CB8AC3E}">
        <p14:creationId xmlns:p14="http://schemas.microsoft.com/office/powerpoint/2010/main" val="2810753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3b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Archiwum JAR – kilka plików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61091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3c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Archiwum JAR - pakiety</a:t>
            </a:r>
          </a:p>
        </p:txBody>
      </p:sp>
    </p:spTree>
    <p:extLst>
      <p:ext uri="{BB962C8B-B14F-4D97-AF65-F5344CB8AC3E}">
        <p14:creationId xmlns:p14="http://schemas.microsoft.com/office/powerpoint/2010/main" val="3323154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784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„Object </a:t>
            </a:r>
            <a:r>
              <a:rPr lang="pl-PL" dirty="0" err="1"/>
              <a:t>oriented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„zorientowanym obiektowo”: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Umożliwia wygodne rozwiązywanie problemów programistycznych przez „opisywanie świata”.</a:t>
            </a:r>
          </a:p>
          <a:p>
            <a:endParaRPr lang="pl-PL" sz="28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„Wszystko jest obiektem” </a:t>
            </a:r>
            <a:r>
              <a:rPr lang="pl-PL" sz="2800" dirty="0" smtClean="0">
                <a:latin typeface="+mj-lt"/>
              </a:rPr>
              <a:t>-&gt;</a:t>
            </a:r>
          </a:p>
          <a:p>
            <a:pPr>
              <a:lnSpc>
                <a:spcPct val="150000"/>
              </a:lnSpc>
            </a:pPr>
            <a:r>
              <a:rPr lang="pl-PL" sz="1200" dirty="0" smtClean="0">
                <a:latin typeface="+mj-lt"/>
              </a:rPr>
              <a:t>Różnice dziedziczenie i </a:t>
            </a:r>
            <a:r>
              <a:rPr lang="pl-PL" sz="1200" dirty="0" err="1" smtClean="0">
                <a:latin typeface="+mj-lt"/>
              </a:rPr>
              <a:t>polimorfiz</a:t>
            </a:r>
            <a:r>
              <a:rPr lang="pl-PL" sz="1200" dirty="0" smtClean="0">
                <a:latin typeface="+mj-lt"/>
              </a:rPr>
              <a:t> częste pytanie </a:t>
            </a:r>
            <a:r>
              <a:rPr lang="pl-PL" sz="1200" smtClean="0">
                <a:latin typeface="+mj-lt"/>
              </a:rPr>
              <a:t>na rozmowach</a:t>
            </a:r>
            <a:endParaRPr lang="pl-PL" sz="1200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u="sng" dirty="0">
                <a:latin typeface="+mj-lt"/>
              </a:rPr>
              <a:t>Enkapsulacja</a:t>
            </a:r>
            <a:r>
              <a:rPr lang="pl-PL" sz="2800" dirty="0">
                <a:latin typeface="+mj-lt"/>
              </a:rPr>
              <a:t> – modułowość, ukrywanie informacji, redukcja błędów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u="sng" dirty="0">
                <a:latin typeface="+mj-lt"/>
              </a:rPr>
              <a:t>Dziedziczenie</a:t>
            </a:r>
            <a:r>
              <a:rPr lang="pl-PL" sz="2800" dirty="0">
                <a:latin typeface="+mj-lt"/>
              </a:rPr>
              <a:t> – rozszerzalność, ponowne wykorzystanie kodu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800" u="sng" dirty="0">
                <a:latin typeface="+mj-lt"/>
              </a:rPr>
              <a:t>Polimorfizm</a:t>
            </a:r>
            <a:r>
              <a:rPr lang="pl-PL" sz="2800" dirty="0">
                <a:latin typeface="+mj-lt"/>
              </a:rPr>
              <a:t> – ta sama metoda w różnych klasach może</a:t>
            </a:r>
          </a:p>
          <a:p>
            <a:pPr lvl="1"/>
            <a:r>
              <a:rPr lang="pl-PL" sz="2800" dirty="0">
                <a:latin typeface="+mj-lt"/>
              </a:rPr>
              <a:t>	mieć inne działanie (brak konieczności sprawdzania typu obiektu)</a:t>
            </a:r>
          </a:p>
        </p:txBody>
      </p:sp>
      <p:sp>
        <p:nvSpPr>
          <p:cNvPr id="6" name="Prostokąt 5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7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86454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err="1">
                <a:latin typeface="+mj-lt"/>
                <a:cs typeface="Consolas" panose="020B0609020204030204" pitchFamily="49" charset="0"/>
              </a:rPr>
              <a:t>Javadoc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 jest narzędziem JDK, pozwalającym na automatyczne generowanie dokumentacji kodu, na podstawie zawartych w nim komentarzy o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odpowieniej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 strukturze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Komentarz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javadoc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 oznaczamy za pomocą /** oraz */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Komentarze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javadoc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 mogę zawierać specjalne tagi, na podstawie których zostanie wygenerowana dokumentacja, np. @param, @return, @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throws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, @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author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, @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see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, @link i inne.</a:t>
            </a:r>
          </a:p>
        </p:txBody>
      </p:sp>
    </p:spTree>
    <p:extLst>
      <p:ext uri="{BB962C8B-B14F-4D97-AF65-F5344CB8AC3E}">
        <p14:creationId xmlns:p14="http://schemas.microsoft.com/office/powerpoint/2010/main" val="2349723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l-PL" dirty="0" err="1"/>
              <a:t>Javadoc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518157" y="2203717"/>
            <a:ext cx="108645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javadoc</a:t>
            </a:r>
            <a:r>
              <a:rPr lang="pl-PL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l-PL" sz="24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pl-PL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pl-PL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packages|source-files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/>
              <a:t>– opcje, np. „-</a:t>
            </a:r>
            <a:r>
              <a:rPr lang="pl-PL" sz="2000" dirty="0" err="1"/>
              <a:t>author</a:t>
            </a:r>
            <a:r>
              <a:rPr lang="pl-PL" sz="2000" dirty="0"/>
              <a:t>”, „-version”, by przetwarzać tagi @</a:t>
            </a:r>
            <a:r>
              <a:rPr lang="pl-PL" sz="2000" dirty="0" err="1"/>
              <a:t>author</a:t>
            </a:r>
            <a:r>
              <a:rPr lang="pl-PL" sz="2000" dirty="0"/>
              <a:t> i @version</a:t>
            </a:r>
          </a:p>
          <a:p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packages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/>
              <a:t>– całe paczki, które chcemy udokumentować, np. </a:t>
            </a:r>
            <a:r>
              <a:rPr lang="pl-PL" sz="2000" dirty="0" err="1"/>
              <a:t>com.example.mypackage</a:t>
            </a:r>
            <a:r>
              <a:rPr lang="pl-PL" sz="2000" dirty="0"/>
              <a:t>, mogą być oddzielone spacjami</a:t>
            </a:r>
          </a:p>
          <a:p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source-files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/>
              <a:t>– pliki źródłowe .</a:t>
            </a:r>
            <a:r>
              <a:rPr lang="pl-PL" sz="2000" dirty="0" err="1"/>
              <a:t>java</a:t>
            </a:r>
            <a:r>
              <a:rPr lang="pl-PL" sz="2000" dirty="0"/>
              <a:t>, które chcemy udokumentować, np. MyClass.java, mogą być oddzielone spacjami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Przykład użycia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javadoc</a:t>
            </a:r>
            <a:r>
              <a:rPr lang="pl-PL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pl-PL" sz="24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author</a:t>
            </a:r>
            <a:r>
              <a:rPr lang="pl-PL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MyClass.java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Składnia polecenia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javadoc</a:t>
            </a:r>
            <a:endParaRPr lang="pl-PL" sz="2800" dirty="0"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917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Javadoc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963037"/>
            <a:ext cx="10951287" cy="5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  <a:cs typeface="Calibri Light"/>
              </a:rPr>
              <a:t>Narzędzie </a:t>
            </a:r>
            <a:r>
              <a:rPr lang="pl-PL" sz="2400" dirty="0" err="1">
                <a:latin typeface="+mj-lt"/>
                <a:cs typeface="Calibri Light"/>
              </a:rPr>
              <a:t>Javadoc</a:t>
            </a:r>
            <a:endParaRPr lang="pl-PL" sz="24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3477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5232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9628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i="1" dirty="0">
                <a:latin typeface="+mj-lt"/>
              </a:rPr>
              <a:t>'a </a:t>
            </a:r>
            <a:r>
              <a:rPr lang="pl-PL" sz="2400" i="1" dirty="0" err="1">
                <a:latin typeface="+mj-lt"/>
              </a:rPr>
              <a:t>bug</a:t>
            </a:r>
            <a:r>
              <a:rPr lang="pl-PL" sz="2400" i="1" dirty="0">
                <a:latin typeface="+mj-lt"/>
              </a:rPr>
              <a:t>' </a:t>
            </a:r>
            <a:r>
              <a:rPr lang="pl-PL" sz="2400" dirty="0">
                <a:latin typeface="+mj-lt"/>
              </a:rPr>
              <a:t>(ang. pluskwa)  - błąd w programie, powodujący jego nieprawidłowe działanie</a:t>
            </a:r>
            <a:endParaRPr lang="pl-PL" sz="2400" i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'to </a:t>
            </a:r>
            <a:r>
              <a:rPr lang="pl-PL" sz="2400" dirty="0" err="1">
                <a:latin typeface="+mj-lt"/>
              </a:rPr>
              <a:t>debug</a:t>
            </a:r>
            <a:r>
              <a:rPr lang="pl-PL" sz="2400" dirty="0">
                <a:latin typeface="+mj-lt"/>
              </a:rPr>
              <a:t>' (ang. odpluskwiać) - szukać błędu w kodzie programu</a:t>
            </a:r>
            <a:endParaRPr lang="pl-PL" sz="2400">
              <a:latin typeface="+mj-lt"/>
              <a:cs typeface="Calibri Light"/>
            </a:endParaRPr>
          </a:p>
        </p:txBody>
      </p:sp>
      <p:pic>
        <p:nvPicPr>
          <p:cNvPr id="3" name="Obraz 3" descr="Obraz zawierający tekst&#10;&#10;Opis wygenerowany przy bardzo wysokim poziomie pewności">
            <a:extLst>
              <a:ext uri="{FF2B5EF4-FFF2-40B4-BE49-F238E27FC236}">
                <a16:creationId xmlns="" xmlns:a16="http://schemas.microsoft.com/office/drawing/2014/main" id="{27D0BA33-03F0-4226-A4F8-557637FA8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60" b="15563"/>
          <a:stretch/>
        </p:blipFill>
        <p:spPr>
          <a:xfrm>
            <a:off x="6936657" y="2631080"/>
            <a:ext cx="4734241" cy="314280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="" xmlns:a16="http://schemas.microsoft.com/office/drawing/2014/main" id="{8054DC9D-66B1-477D-AA99-FA0BE0B24A93}"/>
              </a:ext>
            </a:extLst>
          </p:cNvPr>
          <p:cNvSpPr/>
          <p:nvPr/>
        </p:nvSpPr>
        <p:spPr>
          <a:xfrm>
            <a:off x="518157" y="2931799"/>
            <a:ext cx="6489190" cy="29238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'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debugger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' (ang. </a:t>
            </a:r>
            <a:r>
              <a:rPr lang="pl-PL" sz="2400" dirty="0" err="1">
                <a:latin typeface="+mj-lt"/>
                <a:cs typeface="Consolas" panose="020B0609020204030204" pitchFamily="49" charset="0"/>
              </a:rPr>
              <a:t>odpluskwiacz</a:t>
            </a:r>
            <a:r>
              <a:rPr lang="pl-PL" sz="2400" dirty="0">
                <a:latin typeface="+mj-lt"/>
                <a:cs typeface="Consolas" panose="020B0609020204030204" pitchFamily="49" charset="0"/>
              </a:rPr>
              <a:t>) - narzędzie pozwalające kontrolować działanie programu, np. zatrzymywać program podczas wykonywania konkretnej linii kodu i wznawiać go, a także "podglądać" zmienne i obiekty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onsolas" panose="020B0609020204030204" pitchFamily="49" charset="0"/>
              </a:rPr>
              <a:t>Debugger służy do wyszukiwania błędów w kodzie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="" xmlns:a16="http://schemas.microsoft.com/office/drawing/2014/main" id="{F14BAC40-1DF2-4BDD-A3A9-554DB5D565C5}"/>
              </a:ext>
            </a:extLst>
          </p:cNvPr>
          <p:cNvSpPr txBox="1"/>
          <p:nvPr/>
        </p:nvSpPr>
        <p:spPr>
          <a:xfrm>
            <a:off x="6838335" y="5781368"/>
            <a:ext cx="5434780" cy="430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/>
              <a:t>Pierwsza</a:t>
            </a:r>
            <a:r>
              <a:rPr lang="en-US" sz="1100" dirty="0"/>
              <a:t> </a:t>
            </a:r>
            <a:r>
              <a:rPr lang="en-US" sz="1100" dirty="0" err="1"/>
              <a:t>komputerowa</a:t>
            </a:r>
            <a:r>
              <a:rPr lang="en-US" sz="1100" dirty="0"/>
              <a:t> "</a:t>
            </a:r>
            <a:r>
              <a:rPr lang="en-US" sz="1100" dirty="0" err="1"/>
              <a:t>pluskwa</a:t>
            </a:r>
            <a:r>
              <a:rPr lang="en-US" sz="1100" dirty="0"/>
              <a:t>" </a:t>
            </a:r>
            <a:r>
              <a:rPr lang="en-US" sz="1100" dirty="0" err="1"/>
              <a:t>usunięta</a:t>
            </a:r>
            <a:r>
              <a:rPr lang="en-US" sz="1100" dirty="0"/>
              <a:t> z </a:t>
            </a:r>
            <a:r>
              <a:rPr lang="en-US" sz="1100" dirty="0" err="1"/>
              <a:t>komputera</a:t>
            </a:r>
            <a:r>
              <a:rPr lang="en-US" sz="1100" dirty="0"/>
              <a:t> Mark II w 1947 r.</a:t>
            </a:r>
          </a:p>
          <a:p>
            <a:r>
              <a:rPr lang="en-US" sz="1100" dirty="0">
                <a:cs typeface="Calibri"/>
                <a:hlinkClick r:id="rId4"/>
              </a:rPr>
              <a:t>https://pl.wikipedia.org/wiki/B%C5%82%C4%85d_(informatyka)#/media/File:H96566k.jpg</a:t>
            </a:r>
            <a:r>
              <a:rPr lang="en-US" sz="1100" dirty="0">
                <a:cs typeface="Calibri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3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</a:t>
            </a:r>
          </a:p>
        </p:txBody>
      </p:sp>
      <p:sp>
        <p:nvSpPr>
          <p:cNvPr id="8" name="Prostokąt 7"/>
          <p:cNvSpPr/>
          <p:nvPr/>
        </p:nvSpPr>
        <p:spPr>
          <a:xfrm>
            <a:off x="518158" y="1321767"/>
            <a:ext cx="109628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 Light"/>
              </a:rPr>
              <a:t>Najczęściej </a:t>
            </a:r>
            <a:r>
              <a:rPr lang="pl-PL" sz="2400" dirty="0" err="1">
                <a:latin typeface="+mj-lt"/>
                <a:cs typeface="Calibri Light"/>
              </a:rPr>
              <a:t>debugujemy</a:t>
            </a:r>
            <a:r>
              <a:rPr lang="pl-PL" sz="2400" dirty="0">
                <a:latin typeface="+mj-lt"/>
                <a:cs typeface="Calibri Light"/>
              </a:rPr>
              <a:t> program na 2 sposoby:</a:t>
            </a:r>
            <a:endParaRPr lang="pl-PL" sz="2400" i="1" dirty="0">
              <a:latin typeface="+mj-lt"/>
              <a:cs typeface="Calibri Ligh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 Light"/>
              </a:rPr>
              <a:t>Z użyciem </a:t>
            </a:r>
            <a:r>
              <a:rPr lang="pl-PL" sz="2400" dirty="0" err="1">
                <a:latin typeface="+mj-lt"/>
                <a:cs typeface="Calibri Light"/>
              </a:rPr>
              <a:t>breakpointów</a:t>
            </a:r>
            <a:r>
              <a:rPr lang="pl-PL" sz="2400" dirty="0">
                <a:latin typeface="+mj-lt"/>
                <a:cs typeface="Calibri Light"/>
              </a:rPr>
              <a:t> (ang. pułapek)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 Light"/>
              </a:rPr>
              <a:t>Z użyciem kroków (ang. </a:t>
            </a:r>
            <a:r>
              <a:rPr lang="pl-PL" sz="2400" dirty="0" err="1">
                <a:latin typeface="+mj-lt"/>
                <a:cs typeface="Calibri Light"/>
              </a:rPr>
              <a:t>steps</a:t>
            </a:r>
            <a:r>
              <a:rPr lang="pl-PL" sz="2400" dirty="0">
                <a:latin typeface="+mj-lt"/>
                <a:cs typeface="Calibri Light"/>
              </a:rPr>
              <a:t>)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="" xmlns:a16="http://schemas.microsoft.com/office/drawing/2014/main" id="{8054DC9D-66B1-477D-AA99-FA0BE0B24A93}"/>
              </a:ext>
            </a:extLst>
          </p:cNvPr>
          <p:cNvSpPr/>
          <p:nvPr/>
        </p:nvSpPr>
        <p:spPr>
          <a:xfrm>
            <a:off x="518157" y="2747444"/>
            <a:ext cx="10864544" cy="18158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Debugowanie z użyciem </a:t>
            </a:r>
            <a:r>
              <a:rPr lang="pl-PL" sz="2400" dirty="0" err="1">
                <a:latin typeface="+mj-lt"/>
                <a:cs typeface="Calibri"/>
              </a:rPr>
              <a:t>breakpointów</a:t>
            </a:r>
            <a:r>
              <a:rPr lang="pl-PL" sz="2400" dirty="0">
                <a:latin typeface="+mj-lt"/>
                <a:cs typeface="Calibri"/>
              </a:rPr>
              <a:t>:</a:t>
            </a:r>
            <a:endParaRPr lang="pl-PL" dirty="0" err="1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Ustawiamy pułapkę na konkretnej linii lub metodzie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Gdy programu napotka </a:t>
            </a:r>
            <a:r>
              <a:rPr lang="pl-PL" sz="2400" dirty="0" err="1">
                <a:latin typeface="Calibri Light"/>
                <a:cs typeface="Calibri"/>
              </a:rPr>
              <a:t>breakpoint</a:t>
            </a:r>
            <a:r>
              <a:rPr lang="pl-PL" sz="2400" dirty="0">
                <a:latin typeface="Calibri Light"/>
                <a:cs typeface="Calibri"/>
              </a:rPr>
              <a:t>, </a:t>
            </a:r>
            <a:r>
              <a:rPr lang="pl-PL" sz="2400" dirty="0" err="1">
                <a:latin typeface="Calibri Light"/>
                <a:cs typeface="Calibri"/>
              </a:rPr>
              <a:t>jdb</a:t>
            </a:r>
            <a:r>
              <a:rPr lang="pl-PL" sz="2400" dirty="0">
                <a:latin typeface="Calibri Light"/>
                <a:cs typeface="Calibri"/>
              </a:rPr>
              <a:t> zatrzyma jego wykonanie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Podążamy od </a:t>
            </a:r>
            <a:r>
              <a:rPr lang="pl-PL" sz="2400" dirty="0" err="1">
                <a:latin typeface="Calibri Light"/>
                <a:cs typeface="Calibri"/>
              </a:rPr>
              <a:t>breakpointu</a:t>
            </a:r>
            <a:r>
              <a:rPr lang="pl-PL" sz="2400" dirty="0">
                <a:latin typeface="Calibri Light"/>
                <a:cs typeface="Calibri"/>
              </a:rPr>
              <a:t> do </a:t>
            </a:r>
            <a:r>
              <a:rPr lang="pl-PL" sz="2400" dirty="0" err="1">
                <a:latin typeface="Calibri Light"/>
                <a:cs typeface="Calibri"/>
              </a:rPr>
              <a:t>breakpointu</a:t>
            </a:r>
            <a:r>
              <a:rPr lang="pl-PL" sz="2400" dirty="0">
                <a:latin typeface="Calibri Light"/>
                <a:cs typeface="Calibri"/>
              </a:rPr>
              <a:t> aż do końca programu</a:t>
            </a:r>
          </a:p>
          <a:p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="" xmlns:a16="http://schemas.microsoft.com/office/drawing/2014/main" id="{69D2BCDF-CA51-4DF4-A57E-59B027594E62}"/>
              </a:ext>
            </a:extLst>
          </p:cNvPr>
          <p:cNvSpPr/>
          <p:nvPr/>
        </p:nvSpPr>
        <p:spPr>
          <a:xfrm>
            <a:off x="518156" y="4492669"/>
            <a:ext cx="10864544" cy="18158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Debugowanie z użyciem kroków:</a:t>
            </a:r>
            <a:endParaRPr lang="pl-PL" dirty="0" err="1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Powodujemy przejście wykonania programu do kolejnego kroku (następna linia w kodzie, wywołanie innej metody lub zakończenie metody i powrót)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Przechodzimy przez wszystkie kroki aż do końca programu</a:t>
            </a:r>
          </a:p>
          <a:p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53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="" xmlns:a16="http://schemas.microsoft.com/office/drawing/2014/main" id="{69D2BCDF-CA51-4DF4-A57E-59B027594E62}"/>
              </a:ext>
            </a:extLst>
          </p:cNvPr>
          <p:cNvSpPr/>
          <p:nvPr/>
        </p:nvSpPr>
        <p:spPr>
          <a:xfrm>
            <a:off x="567317" y="1260314"/>
            <a:ext cx="10864544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Debugowanie z użyciem kroków:</a:t>
            </a:r>
            <a:endParaRPr lang="pl-PL" dirty="0" err="1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Step </a:t>
            </a:r>
            <a:r>
              <a:rPr lang="pl-PL" sz="2400" dirty="0" err="1">
                <a:latin typeface="Calibri Light"/>
                <a:cs typeface="Calibri"/>
              </a:rPr>
              <a:t>Into</a:t>
            </a:r>
            <a:r>
              <a:rPr lang="pl-PL" sz="2400" dirty="0">
                <a:latin typeface="Calibri Light"/>
                <a:cs typeface="Calibri"/>
              </a:rPr>
              <a:t>  - przejście do następnej linii. Jeśli jest to wywołanie metody, przejście do pierwszej linii kodu tej metody i zatrzymanie programu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Step </a:t>
            </a:r>
            <a:r>
              <a:rPr lang="pl-PL" sz="2400" dirty="0" err="1">
                <a:latin typeface="Calibri Light"/>
                <a:cs typeface="Calibri"/>
              </a:rPr>
              <a:t>Over</a:t>
            </a:r>
            <a:r>
              <a:rPr lang="pl-PL" sz="2400" dirty="0">
                <a:latin typeface="Calibri Light"/>
                <a:cs typeface="Calibri"/>
              </a:rPr>
              <a:t> - przejście do następnej linii, wykonanie jej w tle i zwrócenie wartości, zatrzymanie na kolejnej linii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Step Out – kontynuacja aż do następnego słowa kluczowego 'return' (wyjście z aktualnej metody i zwrócenie wartości)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Można mieszać debugowanie z użyciem kroków i </a:t>
            </a:r>
            <a:r>
              <a:rPr lang="pl-PL" sz="2400" dirty="0" err="1">
                <a:latin typeface="Calibri Light"/>
                <a:cs typeface="Calibri"/>
              </a:rPr>
              <a:t>breakpointów</a:t>
            </a:r>
            <a:r>
              <a:rPr lang="pl-PL" sz="2400" dirty="0">
                <a:latin typeface="Calibri Light"/>
                <a:cs typeface="Calibri"/>
              </a:rPr>
              <a:t> w zależności od potrzeb.</a:t>
            </a:r>
          </a:p>
          <a:p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3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 - </a:t>
            </a:r>
            <a:r>
              <a:rPr lang="pl-PL" dirty="0" err="1"/>
              <a:t>console</a:t>
            </a:r>
            <a:r>
              <a:rPr lang="pl-PL" dirty="0"/>
              <a:t>-printing </a:t>
            </a:r>
            <a:r>
              <a:rPr lang="pl-PL" dirty="0" err="1"/>
              <a:t>debugging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="" xmlns:a16="http://schemas.microsoft.com/office/drawing/2014/main" id="{69D2BCDF-CA51-4DF4-A57E-59B027594E62}"/>
              </a:ext>
            </a:extLst>
          </p:cNvPr>
          <p:cNvSpPr/>
          <p:nvPr/>
        </p:nvSpPr>
        <p:spPr>
          <a:xfrm>
            <a:off x="567317" y="1260314"/>
            <a:ext cx="11073480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err="1">
                <a:latin typeface="+mj-lt"/>
                <a:cs typeface="Calibri"/>
              </a:rPr>
              <a:t>Console</a:t>
            </a:r>
            <a:r>
              <a:rPr lang="pl-PL" sz="2400" dirty="0">
                <a:latin typeface="+mj-lt"/>
                <a:cs typeface="Calibri"/>
              </a:rPr>
              <a:t> printing/</a:t>
            </a:r>
            <a:r>
              <a:rPr lang="pl-PL" sz="2400" dirty="0" err="1">
                <a:latin typeface="+mj-lt"/>
                <a:cs typeface="Calibri"/>
              </a:rPr>
              <a:t>tracing</a:t>
            </a:r>
            <a:r>
              <a:rPr lang="pl-PL" sz="2400" dirty="0">
                <a:latin typeface="+mj-lt"/>
                <a:cs typeface="Calibri"/>
              </a:rPr>
              <a:t> - wypisywanie do konsoli wiadomości w konkretnych miejscach w programie, które pozwalają stwierdzić:</a:t>
            </a:r>
            <a:endParaRPr lang="pl-PL" dirty="0" err="1">
              <a:latin typeface="Calibri" panose="020F0502020204030204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że dana linia kodu została wykonana lub </a:t>
            </a:r>
            <a:endParaRPr lang="pl-PL">
              <a:latin typeface="Calibri" panose="020F0502020204030204"/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co w danej chwili zawierają zmienne czy obiekty</a:t>
            </a:r>
            <a:endParaRPr lang="pl-PL" sz="2400" dirty="0">
              <a:latin typeface="Calibri Light"/>
              <a:cs typeface="Calibri"/>
            </a:endParaRPr>
          </a:p>
        </p:txBody>
      </p:sp>
      <p:pic>
        <p:nvPicPr>
          <p:cNvPr id="3" name="Obraz 3" descr="Obraz zawierający tekst, książka&#10;&#10;Opis wygenerowany przy bardzo wysokim poziomie pewności">
            <a:extLst>
              <a:ext uri="{FF2B5EF4-FFF2-40B4-BE49-F238E27FC236}">
                <a16:creationId xmlns="" xmlns:a16="http://schemas.microsoft.com/office/drawing/2014/main" id="{D26DE837-AF86-44C6-8C77-698B93CE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594" y="2126154"/>
            <a:ext cx="4279490" cy="4277174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="" xmlns:a16="http://schemas.microsoft.com/office/drawing/2014/main" id="{C1756675-AFC5-4319-BA26-085A9D11C077}"/>
              </a:ext>
            </a:extLst>
          </p:cNvPr>
          <p:cNvSpPr/>
          <p:nvPr/>
        </p:nvSpPr>
        <p:spPr>
          <a:xfrm>
            <a:off x="567316" y="2993249"/>
            <a:ext cx="7496997" cy="30469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Bardzo przydatne niemal zawsze, a szczególnie przy złożonych systemach, np. w komunikacji z inną aplikacją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Nie potrzeba uruchamiać </a:t>
            </a:r>
            <a:r>
              <a:rPr lang="pl-PL" sz="2400" dirty="0" err="1">
                <a:latin typeface="Calibri Light"/>
                <a:cs typeface="Calibri"/>
              </a:rPr>
              <a:t>debuggera</a:t>
            </a:r>
            <a:r>
              <a:rPr lang="pl-PL" sz="2400" dirty="0">
                <a:latin typeface="Calibri Light"/>
                <a:cs typeface="Calibri"/>
              </a:rPr>
              <a:t>, by wykonywać debugowanie :)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Należy pamiętać o usunięciu linii wypisujących wiadomość, po znalezieniu błędu!</a:t>
            </a:r>
          </a:p>
        </p:txBody>
      </p:sp>
    </p:spTree>
    <p:extLst>
      <p:ext uri="{BB962C8B-B14F-4D97-AF65-F5344CB8AC3E}">
        <p14:creationId xmlns:p14="http://schemas.microsoft.com/office/powerpoint/2010/main" val="869352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Debugger (</a:t>
            </a:r>
            <a:r>
              <a:rPr lang="pl-PL" dirty="0" err="1"/>
              <a:t>jdb</a:t>
            </a:r>
            <a:r>
              <a:rPr lang="pl-PL" dirty="0"/>
              <a:t>) - </a:t>
            </a:r>
            <a:r>
              <a:rPr lang="pl-PL" dirty="0" err="1"/>
              <a:t>console</a:t>
            </a:r>
            <a:r>
              <a:rPr lang="pl-PL" dirty="0"/>
              <a:t>-printing </a:t>
            </a:r>
            <a:r>
              <a:rPr lang="pl-PL" dirty="0" err="1"/>
              <a:t>debugging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="" xmlns:a16="http://schemas.microsoft.com/office/drawing/2014/main" id="{69D2BCDF-CA51-4DF4-A57E-59B027594E62}"/>
              </a:ext>
            </a:extLst>
          </p:cNvPr>
          <p:cNvSpPr/>
          <p:nvPr/>
        </p:nvSpPr>
        <p:spPr>
          <a:xfrm>
            <a:off x="567317" y="1260314"/>
            <a:ext cx="10864544" cy="3785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  <a:cs typeface="Calibri"/>
              </a:rPr>
              <a:t>The Java Debugger (</a:t>
            </a:r>
            <a:r>
              <a:rPr lang="pl-PL" sz="2400" dirty="0" err="1">
                <a:latin typeface="+mj-lt"/>
                <a:cs typeface="Calibri"/>
              </a:rPr>
              <a:t>jdb</a:t>
            </a:r>
            <a:r>
              <a:rPr lang="pl-PL" sz="2400" dirty="0">
                <a:latin typeface="+mj-lt"/>
                <a:cs typeface="Calibri"/>
              </a:rPr>
              <a:t>) jest narzędziem, które jest jedną z implementacji tzw. JPDA (Java Platform Debugging Architecture) – zestawu interfejsów umożliwiających kontrolowanie działania programu.</a:t>
            </a: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err="1">
                <a:latin typeface="Calibri Light"/>
                <a:cs typeface="Calibri"/>
              </a:rPr>
              <a:t>jdb</a:t>
            </a:r>
            <a:r>
              <a:rPr lang="pl-PL" sz="2400" dirty="0">
                <a:latin typeface="Calibri Light"/>
                <a:cs typeface="Calibri"/>
              </a:rPr>
              <a:t> jest narzędziem konsolowym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"/>
                <a:cs typeface="Calibri"/>
              </a:rPr>
              <a:t>Różne IDE jak </a:t>
            </a:r>
            <a:r>
              <a:rPr lang="pl-PL" sz="2400" dirty="0" err="1">
                <a:latin typeface="Calibri Light"/>
                <a:cs typeface="Calibri"/>
              </a:rPr>
              <a:t>IntelliJ</a:t>
            </a:r>
            <a:r>
              <a:rPr lang="pl-PL" sz="2400" dirty="0">
                <a:latin typeface="Calibri Light"/>
                <a:cs typeface="Calibri"/>
              </a:rPr>
              <a:t> IDEA posiadają swoje implementacje JPDA, a więc ich </a:t>
            </a:r>
            <a:r>
              <a:rPr lang="pl-PL" sz="2400" dirty="0" err="1">
                <a:latin typeface="Calibri Light"/>
                <a:cs typeface="Calibri"/>
              </a:rPr>
              <a:t>debuggery</a:t>
            </a:r>
            <a:r>
              <a:rPr lang="pl-PL" sz="2400" dirty="0">
                <a:latin typeface="Calibri Light"/>
                <a:cs typeface="Calibri"/>
              </a:rPr>
              <a:t> mogą się różnić (oraz posiadać interfejs graficzny)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5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„Distributed”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„rozproszonym”: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Obiekty mogą być: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Tworzone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Przekazywane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Przechowywane</a:t>
            </a:r>
          </a:p>
          <a:p>
            <a:pPr lvl="1"/>
            <a:r>
              <a:rPr lang="pl-PL" sz="2800" dirty="0">
                <a:latin typeface="+mj-lt"/>
              </a:rPr>
              <a:t>W różnym miejscu i czasie, w obrębie różnych sieci komputerowych.</a:t>
            </a:r>
          </a:p>
          <a:p>
            <a:pPr lvl="1"/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Obiekt utworzony w jednym miejscu jest tym samym obiektem po przekazaniu w inne miejsce.</a:t>
            </a:r>
          </a:p>
        </p:txBody>
      </p:sp>
      <p:sp>
        <p:nvSpPr>
          <p:cNvPr id="6" name="Prostokąt 5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8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składnia ogólna</a:t>
            </a:r>
          </a:p>
        </p:txBody>
      </p:sp>
      <p:sp>
        <p:nvSpPr>
          <p:cNvPr id="8" name="Prostokąt 7"/>
          <p:cNvSpPr/>
          <p:nvPr/>
        </p:nvSpPr>
        <p:spPr>
          <a:xfrm>
            <a:off x="521633" y="2646070"/>
            <a:ext cx="11184093" cy="34163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dirty="0" err="1">
                <a:latin typeface="Consolas"/>
                <a:cs typeface="Consolas" panose="020B0609020204030204" pitchFamily="49" charset="0"/>
              </a:rPr>
              <a:t>jdb</a:t>
            </a:r>
            <a:r>
              <a:rPr lang="pl-PL" sz="2400" b="1" dirty="0">
                <a:latin typeface="Consolas"/>
                <a:cs typeface="Consolas" panose="020B0609020204030204" pitchFamily="49" charset="0"/>
              </a:rPr>
              <a:t> [</a:t>
            </a:r>
            <a:r>
              <a:rPr lang="pl-PL" sz="2400" b="1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options</a:t>
            </a:r>
            <a:r>
              <a:rPr lang="pl-PL" sz="2400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] [ </a:t>
            </a:r>
            <a:r>
              <a:rPr lang="pl-PL" sz="2400" b="1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class</a:t>
            </a:r>
            <a:r>
              <a:rPr lang="pl-PL" sz="2400" b="1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] [ </a:t>
            </a:r>
            <a:r>
              <a:rPr lang="pl-PL" sz="2400" b="1" dirty="0" err="1">
                <a:solidFill>
                  <a:schemeClr val="accent4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arguments</a:t>
            </a:r>
            <a:r>
              <a:rPr lang="pl-PL" sz="2400" b="1" dirty="0">
                <a:solidFill>
                  <a:schemeClr val="accent4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] </a:t>
            </a:r>
            <a:endParaRPr lang="pl-PL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options</a:t>
            </a:r>
            <a:r>
              <a:rPr lang="pl-PL" sz="2400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– konkretne opcje wywołania polecenia </a:t>
            </a:r>
            <a:r>
              <a:rPr lang="pl-PL" sz="2400" dirty="0" err="1">
                <a:latin typeface="Consolas"/>
                <a:cs typeface="Consolas" panose="020B0609020204030204" pitchFamily="49" charset="0"/>
              </a:rPr>
              <a:t>jdb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, np. -</a:t>
            </a:r>
            <a:r>
              <a:rPr lang="pl-PL" sz="2400" dirty="0" err="1">
                <a:latin typeface="Consolas"/>
                <a:cs typeface="Consolas" panose="020B0609020204030204" pitchFamily="49" charset="0"/>
              </a:rPr>
              <a:t>help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, -</a:t>
            </a:r>
            <a:r>
              <a:rPr lang="pl-PL" sz="2400" dirty="0" err="1">
                <a:latin typeface="Consolas"/>
                <a:cs typeface="Consolas" panose="020B0609020204030204" pitchFamily="49" charset="0"/>
              </a:rPr>
              <a:t>attach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class</a:t>
            </a:r>
            <a:r>
              <a:rPr lang="pl-PL" sz="2400" b="1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– nazwa klasy, od której rozpoczynamy debugowanie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accent4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arguments</a:t>
            </a:r>
            <a:r>
              <a:rPr lang="pl-PL" sz="2400" b="1" dirty="0">
                <a:solidFill>
                  <a:schemeClr val="accent4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– argumenty metody </a:t>
            </a:r>
            <a:r>
              <a:rPr lang="pl-PL" sz="2400" err="1">
                <a:latin typeface="Consolas"/>
                <a:cs typeface="Consolas" panose="020B0609020204030204" pitchFamily="49" charset="0"/>
              </a:rPr>
              <a:t>main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() klasy podanej w [ </a:t>
            </a:r>
            <a:r>
              <a:rPr lang="pl-PL" sz="2400" b="1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class</a:t>
            </a:r>
            <a:r>
              <a:rPr lang="pl-PL" sz="2400" b="1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dirty="0" err="1">
                <a:latin typeface="Consolas"/>
                <a:cs typeface="Consolas" panose="020B0609020204030204" pitchFamily="49" charset="0"/>
              </a:rPr>
              <a:t>jdb</a:t>
            </a:r>
            <a:r>
              <a:rPr lang="pl-PL" sz="2400" b="1" dirty="0">
                <a:latin typeface="Consolas"/>
                <a:cs typeface="Consolas" panose="020B0609020204030204" pitchFamily="49" charset="0"/>
              </a:rPr>
              <a:t> -version</a:t>
            </a:r>
            <a:endParaRPr lang="pl-PL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  <a:cs typeface="Consolas" panose="020B0609020204030204" pitchFamily="49" charset="0"/>
              </a:rPr>
              <a:t>Użycie </a:t>
            </a:r>
            <a:r>
              <a:rPr lang="pl-PL" sz="2800" dirty="0" err="1">
                <a:latin typeface="+mj-lt"/>
                <a:cs typeface="Consolas" panose="020B0609020204030204" pitchFamily="49" charset="0"/>
              </a:rPr>
              <a:t>jdb</a:t>
            </a:r>
            <a:r>
              <a:rPr lang="pl-PL" sz="2800" dirty="0">
                <a:latin typeface="+mj-lt"/>
                <a:cs typeface="Consolas" panose="020B0609020204030204" pitchFamily="49" charset="0"/>
              </a:rPr>
              <a:t> - składnia ogólna</a:t>
            </a:r>
          </a:p>
        </p:txBody>
      </p:sp>
    </p:spTree>
    <p:extLst>
      <p:ext uri="{BB962C8B-B14F-4D97-AF65-F5344CB8AC3E}">
        <p14:creationId xmlns:p14="http://schemas.microsoft.com/office/powerpoint/2010/main" val="3751937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podłączanie sesji </a:t>
            </a:r>
            <a:r>
              <a:rPr lang="pl-PL" dirty="0" err="1">
                <a:latin typeface="Geometr212 BkCn BT"/>
              </a:rPr>
              <a:t>debuggera</a:t>
            </a:r>
          </a:p>
        </p:txBody>
      </p:sp>
      <p:sp>
        <p:nvSpPr>
          <p:cNvPr id="8" name="Prostokąt 7"/>
          <p:cNvSpPr/>
          <p:nvPr/>
        </p:nvSpPr>
        <p:spPr>
          <a:xfrm>
            <a:off x="521633" y="2646070"/>
            <a:ext cx="11184093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b="1" dirty="0" err="1">
                <a:latin typeface="Consolas"/>
                <a:cs typeface="Consolas" panose="020B0609020204030204" pitchFamily="49" charset="0"/>
              </a:rPr>
              <a:t>jdb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HelloWorld</a:t>
            </a:r>
            <a:endParaRPr lang="pl-PL" sz="2400" b="1" dirty="0" err="1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sz="2400" b="1" dirty="0" err="1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</a:pPr>
            <a:r>
              <a:rPr lang="pl-PL" sz="24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Powyżej podano klasę </a:t>
            </a:r>
            <a:r>
              <a:rPr lang="pl-PL" sz="24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HelloWorld</a:t>
            </a:r>
            <a:r>
              <a:rPr lang="pl-PL" sz="24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, od której rozpoczynamy debugowanie.</a:t>
            </a:r>
          </a:p>
          <a:p>
            <a:pPr>
              <a:buFont typeface="Arial" panose="020B0604020202020204" pitchFamily="34" charset="0"/>
            </a:pPr>
            <a:r>
              <a:rPr lang="pl-PL" sz="24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Wystartowano zupełnie nową instancję JVM i podłączono </a:t>
            </a:r>
            <a:r>
              <a:rPr lang="pl-PL" sz="24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debugger</a:t>
            </a:r>
            <a:r>
              <a:rPr lang="pl-PL" sz="24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.</a:t>
            </a:r>
            <a:endParaRPr lang="pl-PL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buFont typeface="Arial" panose="020B0604020202020204" pitchFamily="34" charset="0"/>
            </a:pPr>
            <a:r>
              <a:rPr lang="pl-PL" sz="2400" dirty="0">
                <a:latin typeface="Consolas"/>
              </a:rPr>
              <a:t>Zatrzymano wykonanie programu na pierwszej linii kodu klasy.</a:t>
            </a: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"/>
                <a:cs typeface="Calibri Light"/>
              </a:rPr>
              <a:t>Uruchomienie nowej instancji JVM, rozpoczęcie programu i podłączenie</a:t>
            </a:r>
            <a:endParaRPr lang="pl-PL" sz="28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766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podłączanie sesji </a:t>
            </a:r>
            <a:r>
              <a:rPr lang="pl-PL" dirty="0" err="1">
                <a:latin typeface="Geometr212 BkCn BT"/>
              </a:rPr>
              <a:t>debuggera</a:t>
            </a:r>
          </a:p>
        </p:txBody>
      </p:sp>
      <p:sp>
        <p:nvSpPr>
          <p:cNvPr id="8" name="Prostokąt 7"/>
          <p:cNvSpPr/>
          <p:nvPr/>
        </p:nvSpPr>
        <p:spPr>
          <a:xfrm>
            <a:off x="300408" y="2646070"/>
            <a:ext cx="12142737" cy="350865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 err="1">
                <a:latin typeface="Consolas"/>
                <a:cs typeface="Consolas" panose="020B0609020204030204" pitchFamily="49" charset="0"/>
              </a:rPr>
              <a:t>java</a:t>
            </a:r>
            <a:r>
              <a:rPr lang="pl-PL" b="1" dirty="0">
                <a:latin typeface="Consolas"/>
                <a:cs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-</a:t>
            </a:r>
            <a:r>
              <a:rPr lang="pl-PL" b="1" dirty="0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agentlib:jdwp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=transport=</a:t>
            </a:r>
            <a:r>
              <a:rPr lang="pl-PL" b="1" dirty="0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dt_shmem,address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=</a:t>
            </a:r>
            <a:r>
              <a:rPr lang="pl-PL" b="1" u="sng" dirty="0" err="1">
                <a:latin typeface="Consolas"/>
                <a:cs typeface="Consolas" panose="020B0609020204030204" pitchFamily="49" charset="0"/>
              </a:rPr>
              <a:t>jdbconn</a:t>
            </a:r>
            <a:r>
              <a:rPr lang="pl-PL" b="1" dirty="0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,server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=</a:t>
            </a:r>
            <a:r>
              <a:rPr lang="pl-PL" b="1" dirty="0" err="1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y,suspend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onsolas" panose="020B0609020204030204" pitchFamily="49" charset="0"/>
              </a:rPr>
              <a:t>=n</a:t>
            </a:r>
            <a:r>
              <a:rPr lang="pl-PL" dirty="0">
                <a:latin typeface="Consolas"/>
                <a:cs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MyClass</a:t>
            </a:r>
            <a:endParaRPr lang="pl-PL" sz="2000" b="1" dirty="0" err="1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sz="2400" b="1" dirty="0" err="1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400" dirty="0">
                <a:solidFill>
                  <a:srgbClr val="000000"/>
                </a:solidFill>
                <a:latin typeface="Consolas"/>
              </a:rPr>
              <a:t>Powyżej uruchomiono klasę </a:t>
            </a:r>
            <a:r>
              <a:rPr lang="pl-PL" sz="2400" b="1" dirty="0" err="1">
                <a:solidFill>
                  <a:srgbClr val="0070C0"/>
                </a:solidFill>
                <a:latin typeface="Consolas"/>
              </a:rPr>
              <a:t>MyClass</a:t>
            </a:r>
            <a:r>
              <a:rPr lang="pl-PL" sz="2400" b="1" dirty="0">
                <a:solidFill>
                  <a:srgbClr val="0070C0"/>
                </a:solidFill>
                <a:latin typeface="Consolas"/>
              </a:rPr>
              <a:t> </a:t>
            </a:r>
            <a:r>
              <a:rPr lang="pl-PL" sz="2400" dirty="0">
                <a:solidFill>
                  <a:srgbClr val="000000"/>
                </a:solidFill>
                <a:latin typeface="Consolas"/>
              </a:rPr>
              <a:t>poleceniem </a:t>
            </a:r>
            <a:r>
              <a:rPr lang="pl-PL" sz="2400" b="1" dirty="0" err="1">
                <a:solidFill>
                  <a:srgbClr val="000000"/>
                </a:solidFill>
                <a:latin typeface="Consolas"/>
              </a:rPr>
              <a:t>java</a:t>
            </a:r>
            <a:r>
              <a:rPr lang="pl-PL" sz="2400" dirty="0">
                <a:solidFill>
                  <a:srgbClr val="000000"/>
                </a:solidFill>
                <a:latin typeface="Consolas"/>
              </a:rPr>
              <a:t>, dodając dodatkowe opcje polecenia </a:t>
            </a:r>
            <a:r>
              <a:rPr lang="pl-PL" sz="2400" b="1" dirty="0" err="1">
                <a:solidFill>
                  <a:srgbClr val="000000"/>
                </a:solidFill>
                <a:latin typeface="Consolas"/>
              </a:rPr>
              <a:t>java</a:t>
            </a:r>
            <a:r>
              <a:rPr lang="pl-PL" sz="2400" dirty="0">
                <a:solidFill>
                  <a:srgbClr val="000000"/>
                </a:solidFill>
                <a:latin typeface="Consolas"/>
              </a:rPr>
              <a:t>, aby umożliwić podłączenie </a:t>
            </a:r>
            <a:r>
              <a:rPr lang="pl-PL" sz="2400" dirty="0" err="1">
                <a:solidFill>
                  <a:srgbClr val="000000"/>
                </a:solidFill>
                <a:latin typeface="Consolas"/>
              </a:rPr>
              <a:t>debuggera</a:t>
            </a:r>
            <a:r>
              <a:rPr lang="pl-PL" sz="2400" dirty="0">
                <a:solidFill>
                  <a:srgbClr val="000000"/>
                </a:solidFill>
                <a:latin typeface="Consolas"/>
              </a:rPr>
              <a:t>. Nazwa do podłączenia się to</a:t>
            </a:r>
            <a:r>
              <a:rPr lang="pl-PL" sz="2400" dirty="0">
                <a:latin typeface="Consolas"/>
              </a:rPr>
              <a:t> </a:t>
            </a:r>
            <a:r>
              <a:rPr lang="pl-PL" sz="2400" b="1" u="sng" dirty="0" err="1">
                <a:latin typeface="Consolas"/>
              </a:rPr>
              <a:t>jdbconn</a:t>
            </a:r>
            <a:r>
              <a:rPr lang="pl-PL" sz="2400" dirty="0">
                <a:solidFill>
                  <a:srgbClr val="000000"/>
                </a:solidFill>
                <a:latin typeface="Consolas"/>
              </a:rPr>
              <a:t>.</a:t>
            </a:r>
          </a:p>
          <a:p>
            <a:endParaRPr lang="pl-PL" sz="2400" dirty="0">
              <a:latin typeface="Consolas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pl-PL" b="1" err="1">
                <a:latin typeface="Consolas"/>
                <a:cs typeface="Calibri" panose="020F0502020204030204"/>
              </a:rPr>
              <a:t>jdb</a:t>
            </a:r>
            <a:r>
              <a:rPr lang="pl-PL" b="1" dirty="0">
                <a:latin typeface="Consolas"/>
                <a:cs typeface="Calibri" panose="020F0502020204030204"/>
              </a:rPr>
              <a:t> </a:t>
            </a:r>
            <a:r>
              <a:rPr lang="pl-PL" b="1" dirty="0">
                <a:solidFill>
                  <a:srgbClr val="00B050"/>
                </a:solidFill>
                <a:latin typeface="Consolas"/>
                <a:cs typeface="Calibri" panose="020F0502020204030204"/>
              </a:rPr>
              <a:t>-</a:t>
            </a:r>
            <a:r>
              <a:rPr lang="pl-PL" b="1" err="1">
                <a:solidFill>
                  <a:srgbClr val="00B050"/>
                </a:solidFill>
                <a:latin typeface="Consolas"/>
                <a:cs typeface="Calibri" panose="020F0502020204030204"/>
              </a:rPr>
              <a:t>attach</a:t>
            </a:r>
            <a:r>
              <a:rPr lang="pl-PL" b="1" dirty="0">
                <a:latin typeface="Consolas"/>
                <a:cs typeface="Calibri" panose="020F0502020204030204"/>
              </a:rPr>
              <a:t> </a:t>
            </a:r>
            <a:r>
              <a:rPr lang="pl-PL" b="1" u="sng" err="1">
                <a:latin typeface="Consolas"/>
                <a:cs typeface="Calibri" panose="020F0502020204030204"/>
              </a:rPr>
              <a:t>jdbconn</a:t>
            </a:r>
            <a:endParaRPr lang="pl-PL" b="1" dirty="0" err="1">
              <a:latin typeface="Consolas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pl-PL" b="1" u="sng" dirty="0">
              <a:latin typeface="Consolas"/>
              <a:cs typeface="Calibri" panose="020F0502020204030204"/>
            </a:endParaRPr>
          </a:p>
          <a:p>
            <a:r>
              <a:rPr lang="pl-PL" sz="2400" dirty="0">
                <a:latin typeface="Consolas"/>
                <a:cs typeface="Calibri" panose="020F0502020204030204"/>
              </a:rPr>
              <a:t>Powyżej podłączono </a:t>
            </a:r>
            <a:r>
              <a:rPr lang="pl-PL" sz="2400" dirty="0" err="1">
                <a:latin typeface="Consolas"/>
                <a:cs typeface="Calibri" panose="020F0502020204030204"/>
              </a:rPr>
              <a:t>debugger</a:t>
            </a:r>
            <a:r>
              <a:rPr lang="pl-PL" sz="2400" dirty="0">
                <a:latin typeface="Consolas"/>
                <a:cs typeface="Calibri" panose="020F0502020204030204"/>
              </a:rPr>
              <a:t> do istniejącej instancji JVM, która takie podłączenie umożliwia. Połączono się po zdefiniowanej nazwie </a:t>
            </a:r>
            <a:r>
              <a:rPr lang="pl-PL" sz="2400" b="1" u="sng" dirty="0" err="1">
                <a:latin typeface="Consolas"/>
                <a:cs typeface="Calibri" panose="020F0502020204030204"/>
              </a:rPr>
              <a:t>jdbconn</a:t>
            </a:r>
            <a:r>
              <a:rPr lang="pl-PL" sz="2400" dirty="0">
                <a:latin typeface="Consolas"/>
                <a:cs typeface="Calibri" panose="020F0502020204030204"/>
              </a:rPr>
              <a:t>.</a:t>
            </a:r>
            <a:endParaRPr lang="pl-PL" sz="2400" b="1" u="sng" dirty="0">
              <a:latin typeface="Consolas"/>
              <a:cs typeface="Calibri" panose="020F0502020204030204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"/>
                <a:cs typeface="Calibri Light"/>
              </a:rPr>
              <a:t>Podłączenie </a:t>
            </a:r>
            <a:r>
              <a:rPr lang="pl-PL" sz="2800" dirty="0" err="1">
                <a:latin typeface="Calibri Light"/>
                <a:cs typeface="Calibri Light"/>
              </a:rPr>
              <a:t>debuggera</a:t>
            </a:r>
            <a:r>
              <a:rPr lang="pl-PL" sz="2800" dirty="0">
                <a:latin typeface="Calibri Light"/>
                <a:cs typeface="Calibri Light"/>
              </a:rPr>
              <a:t> do działającej już instancji JVM</a:t>
            </a:r>
          </a:p>
        </p:txBody>
      </p:sp>
    </p:spTree>
    <p:extLst>
      <p:ext uri="{BB962C8B-B14F-4D97-AF65-F5344CB8AC3E}">
        <p14:creationId xmlns:p14="http://schemas.microsoft.com/office/powerpoint/2010/main" val="623826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podstawowe komendy w </a:t>
            </a:r>
            <a:r>
              <a:rPr lang="pl-PL" dirty="0" err="1">
                <a:latin typeface="Geometr212 BkCn BT"/>
              </a:rPr>
              <a:t>jdb</a:t>
            </a:r>
          </a:p>
        </p:txBody>
      </p:sp>
      <p:sp>
        <p:nvSpPr>
          <p:cNvPr id="4" name="Prostokąt 3"/>
          <p:cNvSpPr/>
          <p:nvPr/>
        </p:nvSpPr>
        <p:spPr>
          <a:xfrm>
            <a:off x="518158" y="1321767"/>
            <a:ext cx="10864545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l-PL" sz="2800" dirty="0">
                <a:latin typeface="+mj-lt"/>
              </a:rPr>
              <a:t>Po podłączeniu </a:t>
            </a:r>
            <a:r>
              <a:rPr lang="pl-PL" sz="2800" dirty="0" err="1">
                <a:latin typeface="+mj-lt"/>
              </a:rPr>
              <a:t>debuggera</a:t>
            </a:r>
            <a:r>
              <a:rPr lang="pl-PL" sz="2800" dirty="0">
                <a:latin typeface="+mj-lt"/>
              </a:rPr>
              <a:t> poleceniem </a:t>
            </a:r>
            <a:r>
              <a:rPr lang="pl-PL" sz="2800" dirty="0" err="1">
                <a:latin typeface="+mj-lt"/>
              </a:rPr>
              <a:t>jdb</a:t>
            </a:r>
            <a:r>
              <a:rPr lang="pl-PL" sz="2800" dirty="0">
                <a:latin typeface="+mj-lt"/>
              </a:rPr>
              <a:t>, przejdziemy do menu konsolowego, w którym możemy używać wielu komend, aby sterować działaniem programu, tj.:</a:t>
            </a:r>
            <a:endParaRPr lang="pl-PL" dirty="0">
              <a:latin typeface="Calibri" panose="020F0502020204030204"/>
              <a:cs typeface="Calibri" panose="020F0502020204030204"/>
            </a:endParaRPr>
          </a:p>
          <a:p>
            <a:endParaRPr lang="pl-PL" sz="2800" dirty="0">
              <a:latin typeface="+mj-lt"/>
            </a:endParaRPr>
          </a:p>
          <a:p>
            <a:r>
              <a:rPr lang="pl-PL" sz="2800" dirty="0">
                <a:latin typeface="+mj-lt"/>
              </a:rPr>
              <a:t>- ustawiać </a:t>
            </a:r>
            <a:r>
              <a:rPr lang="pl-PL" sz="2800" dirty="0" err="1">
                <a:latin typeface="+mj-lt"/>
              </a:rPr>
              <a:t>breakpointy</a:t>
            </a:r>
            <a:r>
              <a:rPr lang="pl-PL" sz="2800" dirty="0">
                <a:latin typeface="+mj-lt"/>
              </a:rPr>
              <a:t>,</a:t>
            </a:r>
            <a:endParaRPr lang="pl-PL" dirty="0">
              <a:latin typeface="Calibri" panose="020F0502020204030204"/>
              <a:cs typeface="Calibri"/>
            </a:endParaRPr>
          </a:p>
          <a:p>
            <a:r>
              <a:rPr lang="pl-PL" sz="2800" dirty="0">
                <a:latin typeface="+mj-lt"/>
              </a:rPr>
              <a:t>- przechodzić do kolejnych kroków</a:t>
            </a:r>
            <a:endParaRPr lang="pl-PL" sz="2800" dirty="0">
              <a:latin typeface="+mj-lt"/>
              <a:cs typeface="Calibri Light"/>
            </a:endParaRPr>
          </a:p>
          <a:p>
            <a:r>
              <a:rPr lang="pl-PL" sz="2800" dirty="0">
                <a:latin typeface="Calibri Light"/>
                <a:cs typeface="Calibri Light"/>
              </a:rPr>
              <a:t>- zatrzymywać i wznawiać działanie programu</a:t>
            </a:r>
          </a:p>
          <a:p>
            <a:r>
              <a:rPr lang="pl-PL" sz="2800" dirty="0">
                <a:latin typeface="Calibri Light"/>
                <a:cs typeface="Calibri Light"/>
              </a:rPr>
              <a:t>- sprawdzać zawartość zmiennych i pól obiektów</a:t>
            </a:r>
          </a:p>
          <a:p>
            <a:r>
              <a:rPr lang="pl-PL" sz="2800" dirty="0">
                <a:latin typeface="Calibri Light"/>
                <a:cs typeface="Calibri Light"/>
              </a:rPr>
              <a:t>- sprawdzać aktualnie wykonywane miejsce w kodzie</a:t>
            </a:r>
          </a:p>
        </p:txBody>
      </p:sp>
    </p:spTree>
    <p:extLst>
      <p:ext uri="{BB962C8B-B14F-4D97-AF65-F5344CB8AC3E}">
        <p14:creationId xmlns:p14="http://schemas.microsoft.com/office/powerpoint/2010/main" val="2715595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podstawowe komendy w </a:t>
            </a:r>
            <a:r>
              <a:rPr lang="pl-PL" dirty="0" err="1">
                <a:latin typeface="Geometr212 BkCn BT"/>
              </a:rPr>
              <a:t>jdb</a:t>
            </a:r>
          </a:p>
        </p:txBody>
      </p:sp>
      <p:sp>
        <p:nvSpPr>
          <p:cNvPr id="8" name="Prostokąt 7"/>
          <p:cNvSpPr/>
          <p:nvPr/>
        </p:nvSpPr>
        <p:spPr>
          <a:xfrm>
            <a:off x="509343" y="1036038"/>
            <a:ext cx="11368447" cy="56323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 err="1">
                <a:latin typeface="Consolas"/>
                <a:cs typeface="Consolas" panose="020B0609020204030204" pitchFamily="49" charset="0"/>
              </a:rPr>
              <a:t>help</a:t>
            </a:r>
            <a:r>
              <a:rPr lang="pl-PL" sz="2000" b="1" dirty="0">
                <a:latin typeface="Consolas"/>
                <a:cs typeface="Consolas" panose="020B0609020204030204" pitchFamily="49" charset="0"/>
              </a:rPr>
              <a:t> </a:t>
            </a:r>
            <a:r>
              <a:rPr lang="pl-PL" sz="2000" dirty="0">
                <a:latin typeface="Consolas"/>
                <a:cs typeface="Consolas" panose="020B0609020204030204" pitchFamily="49" charset="0"/>
              </a:rPr>
              <a:t>lub </a:t>
            </a:r>
            <a:r>
              <a:rPr lang="pl-PL" sz="2000" b="1" dirty="0">
                <a:latin typeface="Consolas"/>
                <a:cs typeface="Consolas" panose="020B0609020204030204" pitchFamily="49" charset="0"/>
              </a:rPr>
              <a:t>?</a:t>
            </a:r>
            <a:r>
              <a:rPr lang="pl-PL" sz="2000" dirty="0">
                <a:latin typeface="Consolas"/>
                <a:cs typeface="Consolas" panose="020B0609020204030204" pitchFamily="49" charset="0"/>
              </a:rPr>
              <a:t> - pozwala wyświetlić listę dostępnych komend</a:t>
            </a: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000000"/>
              </a:solidFill>
              <a:latin typeface="Consolas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run 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- rozpoczęcie działania programu po ustawieniu wszystkich </a:t>
            </a:r>
            <a:r>
              <a:rPr lang="pl-PL" sz="20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breakpointów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(tylko w sytuacji gdy przez </a:t>
            </a:r>
            <a:r>
              <a:rPr lang="pl-PL" sz="20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jdb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tworzymy nowe JVM)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000000"/>
              </a:solidFill>
              <a:latin typeface="Consolas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cont</a:t>
            </a:r>
            <a:r>
              <a:rPr lang="pl-PL" sz="2000" b="1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– kontynuacja działania programu po zatrzymaniu, do kolejnego </a:t>
            </a:r>
            <a:r>
              <a:rPr lang="pl-PL" sz="20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breakpointa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lub ostatniej linii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000000"/>
              </a:solidFill>
              <a:latin typeface="Consolas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dump</a:t>
            </a:r>
            <a:r>
              <a:rPr lang="pl-PL" sz="2000" b="1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- wyświetlenie informacji o zmiennych i obiektach (klasa musi być wcześniej skompilowana z użyciem </a:t>
            </a:r>
            <a:r>
              <a:rPr lang="pl-PL" sz="2000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javac</a:t>
            </a:r>
            <a:r>
              <a:rPr lang="pl-PL" sz="200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–g)</a:t>
            </a:r>
          </a:p>
          <a:p>
            <a:pPr marL="800100" lvl="1" indent="-342900">
              <a:buFont typeface="Arial"/>
              <a:buChar char="•"/>
            </a:pPr>
            <a:r>
              <a:rPr lang="pl-PL" sz="1600" err="1">
                <a:latin typeface="Consolas"/>
              </a:rPr>
              <a:t>dump</a:t>
            </a:r>
            <a:r>
              <a:rPr lang="pl-PL" sz="1600" dirty="0">
                <a:latin typeface="Consolas"/>
              </a:rPr>
              <a:t> </a:t>
            </a:r>
            <a:r>
              <a:rPr lang="pl-PL" sz="1600" err="1">
                <a:latin typeface="Consolas"/>
              </a:rPr>
              <a:t>MyClass.myStaticField</a:t>
            </a:r>
            <a:endParaRPr lang="pl-PL" sz="1600">
              <a:latin typeface="Consolas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err="1">
                <a:latin typeface="Consolas"/>
              </a:rPr>
              <a:t>dump</a:t>
            </a:r>
            <a:r>
              <a:rPr lang="pl-PL" sz="1600" dirty="0">
                <a:latin typeface="Consolas"/>
              </a:rPr>
              <a:t> </a:t>
            </a:r>
            <a:r>
              <a:rPr lang="pl-PL" sz="1600" err="1">
                <a:latin typeface="Consolas"/>
              </a:rPr>
              <a:t>myObj.myInstanceField</a:t>
            </a:r>
            <a:endParaRPr lang="pl-PL" sz="1600">
              <a:latin typeface="Calibri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err="1">
                <a:latin typeface="Consolas"/>
              </a:rPr>
              <a:t>dump</a:t>
            </a:r>
            <a:r>
              <a:rPr lang="pl-PL" sz="1600" dirty="0">
                <a:latin typeface="Consolas"/>
              </a:rPr>
              <a:t> i + j + k </a:t>
            </a:r>
            <a:r>
              <a:rPr lang="pl-PL" sz="1600" i="1" dirty="0">
                <a:latin typeface="Consolas"/>
              </a:rPr>
              <a:t>(i, j, k </a:t>
            </a:r>
            <a:r>
              <a:rPr lang="pl-PL" sz="1600" i="1" err="1">
                <a:latin typeface="Consolas"/>
              </a:rPr>
              <a:t>are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primities</a:t>
            </a:r>
            <a:r>
              <a:rPr lang="pl-PL" sz="1600" i="1" dirty="0">
                <a:latin typeface="Consolas"/>
              </a:rPr>
              <a:t> and </a:t>
            </a:r>
            <a:r>
              <a:rPr lang="pl-PL" sz="1600" i="1" err="1">
                <a:latin typeface="Consolas"/>
              </a:rPr>
              <a:t>either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fields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or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local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variables</a:t>
            </a:r>
            <a:r>
              <a:rPr lang="pl-PL" sz="1600" i="1" dirty="0">
                <a:latin typeface="Consolas"/>
              </a:rPr>
              <a:t>)</a:t>
            </a:r>
            <a:endParaRPr lang="pl-PL" sz="1600">
              <a:latin typeface="Calibri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err="1">
                <a:latin typeface="Consolas"/>
              </a:rPr>
              <a:t>dump</a:t>
            </a:r>
            <a:r>
              <a:rPr lang="pl-PL" sz="1600" dirty="0">
                <a:latin typeface="Consolas"/>
              </a:rPr>
              <a:t> </a:t>
            </a:r>
            <a:r>
              <a:rPr lang="pl-PL" sz="1600" err="1">
                <a:latin typeface="Consolas"/>
              </a:rPr>
              <a:t>myObj.myMethod</a:t>
            </a:r>
            <a:r>
              <a:rPr lang="pl-PL" sz="1600" dirty="0">
                <a:latin typeface="Consolas"/>
              </a:rPr>
              <a:t>() </a:t>
            </a:r>
            <a:r>
              <a:rPr lang="pl-PL" sz="1600" i="1" dirty="0">
                <a:latin typeface="Consolas"/>
              </a:rPr>
              <a:t>(</a:t>
            </a:r>
            <a:r>
              <a:rPr lang="pl-PL" sz="1600" i="1" err="1">
                <a:latin typeface="Consolas"/>
              </a:rPr>
              <a:t>if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myMethod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returns</a:t>
            </a:r>
            <a:r>
              <a:rPr lang="pl-PL" sz="1600" i="1" dirty="0">
                <a:latin typeface="Consolas"/>
              </a:rPr>
              <a:t> a non-</a:t>
            </a:r>
            <a:r>
              <a:rPr lang="pl-PL" sz="1600" i="1" err="1">
                <a:latin typeface="Consolas"/>
              </a:rPr>
              <a:t>null</a:t>
            </a:r>
            <a:r>
              <a:rPr lang="pl-PL" sz="1600" i="1" dirty="0">
                <a:latin typeface="Consolas"/>
              </a:rPr>
              <a:t>)</a:t>
            </a:r>
            <a:endParaRPr lang="pl-PL" sz="1600">
              <a:latin typeface="Consolas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err="1">
                <a:latin typeface="Consolas"/>
              </a:rPr>
              <a:t>dump</a:t>
            </a:r>
            <a:r>
              <a:rPr lang="pl-PL" sz="1600" dirty="0">
                <a:latin typeface="Consolas"/>
              </a:rPr>
              <a:t> </a:t>
            </a:r>
            <a:r>
              <a:rPr lang="pl-PL" sz="1600" err="1">
                <a:latin typeface="Consolas"/>
              </a:rPr>
              <a:t>new</a:t>
            </a:r>
            <a:r>
              <a:rPr lang="pl-PL" sz="1600" dirty="0">
                <a:latin typeface="Consolas"/>
              </a:rPr>
              <a:t> </a:t>
            </a:r>
            <a:r>
              <a:rPr lang="pl-PL" sz="1600" err="1">
                <a:latin typeface="Consolas"/>
              </a:rPr>
              <a:t>java.lang.String</a:t>
            </a:r>
            <a:r>
              <a:rPr lang="pl-PL" sz="1600" dirty="0">
                <a:latin typeface="Consolas"/>
              </a:rPr>
              <a:t>("Hello").</a:t>
            </a:r>
            <a:r>
              <a:rPr lang="pl-PL" sz="1600" err="1">
                <a:latin typeface="Consolas"/>
              </a:rPr>
              <a:t>length</a:t>
            </a:r>
            <a:r>
              <a:rPr lang="pl-PL" sz="1600" dirty="0">
                <a:latin typeface="Consolas"/>
              </a:rPr>
              <a:t>()</a:t>
            </a:r>
            <a:endParaRPr lang="pl-PL" sz="1600">
              <a:latin typeface="Consolas"/>
              <a:cs typeface="Calibri" panose="020F050202020403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>
                <a:latin typeface="Consolas"/>
                <a:cs typeface="Consolas" panose="020B0609020204030204" pitchFamily="49" charset="0"/>
              </a:rPr>
              <a:t>list </a:t>
            </a:r>
            <a:r>
              <a:rPr lang="pl-PL" sz="2000" dirty="0">
                <a:latin typeface="Consolas"/>
                <a:cs typeface="Consolas" panose="020B0609020204030204" pitchFamily="49" charset="0"/>
              </a:rPr>
              <a:t>– wyświetlenie informacji o aktualnym miejscu w kodzie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b="1" dirty="0">
                <a:latin typeface="Consolas"/>
                <a:cs typeface="Consolas" panose="020B0609020204030204" pitchFamily="49" charset="0"/>
              </a:rPr>
              <a:t>step </a:t>
            </a:r>
            <a:r>
              <a:rPr lang="pl-PL" sz="2000" dirty="0">
                <a:latin typeface="Consolas"/>
                <a:cs typeface="Consolas" panose="020B0609020204030204" pitchFamily="49" charset="0"/>
              </a:rPr>
              <a:t>– wykonanie kolejnego kroku (na zasadzie step </a:t>
            </a:r>
            <a:r>
              <a:rPr lang="pl-PL" sz="2000" dirty="0" err="1">
                <a:latin typeface="Consolas"/>
                <a:cs typeface="Consolas" panose="020B0609020204030204" pitchFamily="49" charset="0"/>
              </a:rPr>
              <a:t>into</a:t>
            </a:r>
            <a:r>
              <a:rPr lang="pl-PL" sz="2000" dirty="0">
                <a:latin typeface="Consolas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8436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ustawianie </a:t>
            </a:r>
            <a:r>
              <a:rPr lang="pl-PL" dirty="0" err="1">
                <a:latin typeface="Geometr212 BkCn BT"/>
              </a:rPr>
              <a:t>breakpointów</a:t>
            </a:r>
          </a:p>
        </p:txBody>
      </p:sp>
      <p:sp>
        <p:nvSpPr>
          <p:cNvPr id="8" name="Prostokąt 7"/>
          <p:cNvSpPr/>
          <p:nvPr/>
        </p:nvSpPr>
        <p:spPr>
          <a:xfrm>
            <a:off x="509343" y="1392457"/>
            <a:ext cx="11368447" cy="390876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err="1">
                <a:latin typeface="Consolas"/>
                <a:cs typeface="Consolas" panose="020B0609020204030204" pitchFamily="49" charset="0"/>
              </a:rPr>
              <a:t>Breakpoint</a:t>
            </a:r>
            <a:r>
              <a:rPr lang="pl-PL" sz="2400" dirty="0">
                <a:latin typeface="Consolas"/>
                <a:cs typeface="Consolas" panose="020B0609020204030204" pitchFamily="49" charset="0"/>
              </a:rPr>
              <a:t> można ustawić na konkretny numer linii lub na konkretną metodę (pierwszą linię tej metody)</a:t>
            </a:r>
          </a:p>
          <a:p>
            <a:pPr marL="800100" lvl="1" indent="-342900">
              <a:buFont typeface="Arial"/>
              <a:buChar char="•"/>
            </a:pPr>
            <a:r>
              <a:rPr lang="pl-PL" sz="1600" b="1" dirty="0">
                <a:latin typeface="Consolas"/>
              </a:rPr>
              <a:t>stop </a:t>
            </a:r>
            <a:r>
              <a:rPr lang="pl-PL" sz="1600" b="1" dirty="0" err="1">
                <a:latin typeface="Consolas"/>
              </a:rPr>
              <a:t>at</a:t>
            </a:r>
            <a:r>
              <a:rPr lang="pl-PL" sz="1600" b="1" dirty="0">
                <a:latin typeface="Consolas"/>
              </a:rPr>
              <a:t> MyClass:22</a:t>
            </a:r>
            <a:r>
              <a:rPr lang="pl-PL" sz="1600" dirty="0">
                <a:latin typeface="Consolas"/>
              </a:rPr>
              <a:t> </a:t>
            </a:r>
            <a:r>
              <a:rPr lang="pl-PL" sz="1600" i="1" dirty="0">
                <a:latin typeface="Consolas"/>
              </a:rPr>
              <a:t>(</a:t>
            </a:r>
            <a:r>
              <a:rPr lang="pl-PL" sz="1600" i="1" dirty="0" err="1">
                <a:latin typeface="Consolas"/>
              </a:rPr>
              <a:t>sets</a:t>
            </a:r>
            <a:r>
              <a:rPr lang="pl-PL" sz="1600" i="1" dirty="0">
                <a:latin typeface="Consolas"/>
              </a:rPr>
              <a:t> a </a:t>
            </a:r>
            <a:r>
              <a:rPr lang="pl-PL" sz="1600" i="1" dirty="0" err="1">
                <a:latin typeface="Consolas"/>
              </a:rPr>
              <a:t>breakpoint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dirty="0" err="1">
                <a:latin typeface="Consolas"/>
              </a:rPr>
              <a:t>at</a:t>
            </a:r>
            <a:r>
              <a:rPr lang="pl-PL" sz="1600" i="1" dirty="0">
                <a:latin typeface="Consolas"/>
              </a:rPr>
              <a:t> the </a:t>
            </a:r>
            <a:r>
              <a:rPr lang="pl-PL" sz="1600" i="1" dirty="0" err="1">
                <a:latin typeface="Consolas"/>
              </a:rPr>
              <a:t>first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dirty="0" err="1">
                <a:latin typeface="Consolas"/>
              </a:rPr>
              <a:t>instruction</a:t>
            </a:r>
            <a:r>
              <a:rPr lang="pl-PL" sz="1600" i="1" dirty="0">
                <a:latin typeface="Consolas"/>
              </a:rPr>
              <a:t> for </a:t>
            </a:r>
            <a:r>
              <a:rPr lang="pl-PL" sz="1600" i="1" dirty="0" err="1">
                <a:latin typeface="Consolas"/>
              </a:rPr>
              <a:t>line</a:t>
            </a:r>
            <a:r>
              <a:rPr lang="pl-PL" sz="1600" i="1" dirty="0">
                <a:latin typeface="Consolas"/>
              </a:rPr>
              <a:t> 22 of the </a:t>
            </a:r>
            <a:r>
              <a:rPr lang="pl-PL" sz="1600" i="1" dirty="0" err="1">
                <a:latin typeface="Consolas"/>
              </a:rPr>
              <a:t>source</a:t>
            </a:r>
            <a:r>
              <a:rPr lang="pl-PL" sz="1600" i="1" dirty="0">
                <a:latin typeface="Consolas"/>
              </a:rPr>
              <a:t> file </a:t>
            </a:r>
            <a:r>
              <a:rPr lang="pl-PL" sz="1600" i="1" dirty="0" err="1">
                <a:latin typeface="Consolas"/>
              </a:rPr>
              <a:t>containing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dirty="0" err="1">
                <a:latin typeface="Consolas"/>
              </a:rPr>
              <a:t>MyClass</a:t>
            </a:r>
            <a:r>
              <a:rPr lang="pl-PL" sz="1600" i="1" dirty="0">
                <a:latin typeface="Consolas"/>
              </a:rPr>
              <a:t>)</a:t>
            </a:r>
            <a:endParaRPr lang="pl-PL" sz="1600" dirty="0">
              <a:latin typeface="Consolas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b="1" dirty="0">
                <a:latin typeface="Consolas"/>
              </a:rPr>
              <a:t>stop in </a:t>
            </a:r>
            <a:r>
              <a:rPr lang="pl-PL" sz="1600" b="1" dirty="0" err="1">
                <a:latin typeface="Consolas"/>
              </a:rPr>
              <a:t>java.lang.String.length</a:t>
            </a:r>
            <a:r>
              <a:rPr lang="pl-PL" sz="1600" dirty="0">
                <a:latin typeface="Consolas"/>
              </a:rPr>
              <a:t> </a:t>
            </a:r>
            <a:r>
              <a:rPr lang="pl-PL" sz="1600" i="1" dirty="0">
                <a:latin typeface="Consolas"/>
              </a:rPr>
              <a:t>(</a:t>
            </a:r>
            <a:r>
              <a:rPr lang="pl-PL" sz="1600" i="1" dirty="0" err="1">
                <a:latin typeface="Consolas"/>
              </a:rPr>
              <a:t>sets</a:t>
            </a:r>
            <a:r>
              <a:rPr lang="pl-PL" sz="1600" i="1" dirty="0">
                <a:latin typeface="Consolas"/>
              </a:rPr>
              <a:t> a </a:t>
            </a:r>
            <a:r>
              <a:rPr lang="pl-PL" sz="1600" i="1" dirty="0" err="1">
                <a:latin typeface="Consolas"/>
              </a:rPr>
              <a:t>breakpoint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dirty="0" err="1">
                <a:latin typeface="Consolas"/>
              </a:rPr>
              <a:t>at</a:t>
            </a:r>
            <a:r>
              <a:rPr lang="pl-PL" sz="1600" i="1" dirty="0">
                <a:latin typeface="Consolas"/>
              </a:rPr>
              <a:t> the </a:t>
            </a:r>
            <a:r>
              <a:rPr lang="pl-PL" sz="1600" i="1" dirty="0" err="1">
                <a:latin typeface="Consolas"/>
              </a:rPr>
              <a:t>beginnig</a:t>
            </a:r>
            <a:r>
              <a:rPr lang="pl-PL" sz="1600" i="1" dirty="0">
                <a:latin typeface="Consolas"/>
              </a:rPr>
              <a:t> of the </a:t>
            </a:r>
            <a:r>
              <a:rPr lang="pl-PL" sz="1600" i="1" dirty="0" err="1">
                <a:latin typeface="Consolas"/>
              </a:rPr>
              <a:t>method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dirty="0" err="1">
                <a:latin typeface="Consolas"/>
              </a:rPr>
              <a:t>java.lang.String.length</a:t>
            </a:r>
            <a:r>
              <a:rPr lang="pl-PL" sz="1600" i="1" dirty="0">
                <a:latin typeface="Consolas"/>
              </a:rPr>
              <a:t>)</a:t>
            </a:r>
            <a:endParaRPr lang="pl-PL" sz="1600">
              <a:latin typeface="Consolas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b="1" dirty="0">
                <a:latin typeface="Consolas"/>
              </a:rPr>
              <a:t>stop in </a:t>
            </a:r>
            <a:r>
              <a:rPr lang="pl-PL" sz="1600" b="1" err="1">
                <a:latin typeface="Consolas"/>
              </a:rPr>
              <a:t>MyClass</a:t>
            </a:r>
            <a:r>
              <a:rPr lang="pl-PL" sz="1600" b="1" dirty="0">
                <a:latin typeface="Consolas"/>
              </a:rPr>
              <a:t>.&lt;</a:t>
            </a:r>
            <a:r>
              <a:rPr lang="pl-PL" sz="1600" b="1" err="1">
                <a:latin typeface="Consolas"/>
              </a:rPr>
              <a:t>init</a:t>
            </a:r>
            <a:r>
              <a:rPr lang="pl-PL" sz="1600" b="1" dirty="0">
                <a:latin typeface="Consolas"/>
              </a:rPr>
              <a:t>&gt;</a:t>
            </a:r>
            <a:r>
              <a:rPr lang="pl-PL" sz="1600" dirty="0">
                <a:latin typeface="Consolas"/>
              </a:rPr>
              <a:t> </a:t>
            </a:r>
            <a:r>
              <a:rPr lang="pl-PL" sz="1600" i="1" dirty="0">
                <a:latin typeface="Consolas"/>
              </a:rPr>
              <a:t>(&lt;</a:t>
            </a:r>
            <a:r>
              <a:rPr lang="pl-PL" sz="1600" i="1" err="1">
                <a:latin typeface="Consolas"/>
              </a:rPr>
              <a:t>init</a:t>
            </a:r>
            <a:r>
              <a:rPr lang="pl-PL" sz="1600" i="1" dirty="0">
                <a:latin typeface="Consolas"/>
              </a:rPr>
              <a:t>&gt; </a:t>
            </a:r>
            <a:r>
              <a:rPr lang="pl-PL" sz="1600" i="1" err="1">
                <a:latin typeface="Consolas"/>
              </a:rPr>
              <a:t>identifies</a:t>
            </a:r>
            <a:r>
              <a:rPr lang="pl-PL" sz="1600" i="1" dirty="0">
                <a:latin typeface="Consolas"/>
              </a:rPr>
              <a:t> the </a:t>
            </a:r>
            <a:r>
              <a:rPr lang="pl-PL" sz="1600" i="1" err="1">
                <a:latin typeface="Consolas"/>
              </a:rPr>
              <a:t>MyClass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constructor</a:t>
            </a:r>
            <a:r>
              <a:rPr lang="pl-PL" sz="1600" i="1" dirty="0">
                <a:latin typeface="Consolas"/>
              </a:rPr>
              <a:t>)</a:t>
            </a:r>
            <a:endParaRPr lang="pl-PL" sz="1600" dirty="0">
              <a:latin typeface="Consolas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1600" b="1" dirty="0">
                <a:latin typeface="Consolas"/>
              </a:rPr>
              <a:t>stop in </a:t>
            </a:r>
            <a:r>
              <a:rPr lang="pl-PL" sz="1600" b="1" err="1">
                <a:latin typeface="Consolas"/>
              </a:rPr>
              <a:t>MyClass</a:t>
            </a:r>
            <a:r>
              <a:rPr lang="pl-PL" sz="1600" b="1" dirty="0">
                <a:latin typeface="Consolas"/>
              </a:rPr>
              <a:t>.&lt;</a:t>
            </a:r>
            <a:r>
              <a:rPr lang="pl-PL" sz="1600" b="1" err="1">
                <a:latin typeface="Consolas"/>
              </a:rPr>
              <a:t>clinit</a:t>
            </a:r>
            <a:r>
              <a:rPr lang="pl-PL" sz="1600" b="1" dirty="0">
                <a:latin typeface="Consolas"/>
              </a:rPr>
              <a:t>&gt;</a:t>
            </a:r>
            <a:r>
              <a:rPr lang="pl-PL" sz="1600" dirty="0">
                <a:latin typeface="Consolas"/>
              </a:rPr>
              <a:t> </a:t>
            </a:r>
            <a:r>
              <a:rPr lang="pl-PL" sz="1600" i="1" dirty="0">
                <a:latin typeface="Consolas"/>
              </a:rPr>
              <a:t>(&lt;</a:t>
            </a:r>
            <a:r>
              <a:rPr lang="pl-PL" sz="1600" i="1" err="1">
                <a:latin typeface="Consolas"/>
              </a:rPr>
              <a:t>clinit</a:t>
            </a:r>
            <a:r>
              <a:rPr lang="pl-PL" sz="1600" i="1" dirty="0">
                <a:latin typeface="Consolas"/>
              </a:rPr>
              <a:t>&gt; </a:t>
            </a:r>
            <a:r>
              <a:rPr lang="pl-PL" sz="1600" i="1" err="1">
                <a:latin typeface="Consolas"/>
              </a:rPr>
              <a:t>identifies</a:t>
            </a:r>
            <a:r>
              <a:rPr lang="pl-PL" sz="1600" i="1" dirty="0">
                <a:latin typeface="Consolas"/>
              </a:rPr>
              <a:t> the </a:t>
            </a:r>
            <a:r>
              <a:rPr lang="pl-PL" sz="1600" i="1" err="1">
                <a:latin typeface="Consolas"/>
              </a:rPr>
              <a:t>static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initialization</a:t>
            </a:r>
            <a:r>
              <a:rPr lang="pl-PL" sz="1600" i="1" dirty="0">
                <a:latin typeface="Consolas"/>
              </a:rPr>
              <a:t> </a:t>
            </a:r>
            <a:r>
              <a:rPr lang="pl-PL" sz="1600" i="1" err="1">
                <a:latin typeface="Consolas"/>
              </a:rPr>
              <a:t>code</a:t>
            </a:r>
            <a:r>
              <a:rPr lang="pl-PL" sz="1600" i="1" dirty="0">
                <a:latin typeface="Consolas"/>
              </a:rPr>
              <a:t> for </a:t>
            </a:r>
            <a:r>
              <a:rPr lang="pl-PL" sz="1600" i="1" err="1">
                <a:latin typeface="Consolas"/>
              </a:rPr>
              <a:t>MyClass</a:t>
            </a:r>
            <a:r>
              <a:rPr lang="pl-PL" sz="1600" i="1" dirty="0">
                <a:latin typeface="Consolas"/>
              </a:rPr>
              <a:t>)</a:t>
            </a:r>
            <a:endParaRPr lang="pl-PL" sz="1600" dirty="0">
              <a:latin typeface="Consolas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/>
                <a:cs typeface="Consolas" panose="020B0609020204030204" pitchFamily="49" charset="0"/>
              </a:rPr>
              <a:t>Jeśli metoda była przeciążona, należy również podać listę argumentów, aby możliwe było wybranie konkretnej metody</a:t>
            </a: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1600" b="1" dirty="0">
                <a:latin typeface="Consolas"/>
                <a:cs typeface="Consolas" panose="020B0609020204030204" pitchFamily="49" charset="0"/>
              </a:rPr>
              <a:t>stop in </a:t>
            </a:r>
            <a:r>
              <a:rPr lang="pl-PL" sz="1600" b="1" dirty="0" err="1">
                <a:latin typeface="Consolas"/>
                <a:cs typeface="Consolas" panose="020B0609020204030204" pitchFamily="49" charset="0"/>
              </a:rPr>
              <a:t>MyClass.myMethod</a:t>
            </a:r>
            <a:r>
              <a:rPr lang="pl-PL" sz="1600" b="1" dirty="0">
                <a:latin typeface="Consolas"/>
                <a:cs typeface="Consolas" panose="020B0609020204030204" pitchFamily="49" charset="0"/>
              </a:rPr>
              <a:t>(</a:t>
            </a:r>
            <a:r>
              <a:rPr lang="pl-PL" sz="1600" b="1" dirty="0" err="1">
                <a:latin typeface="Consolas"/>
                <a:cs typeface="Consolas" panose="020B0609020204030204" pitchFamily="49" charset="0"/>
              </a:rPr>
              <a:t>int,java.lang.String</a:t>
            </a:r>
            <a:r>
              <a:rPr lang="pl-PL" sz="1600" b="1" dirty="0">
                <a:latin typeface="Consolas"/>
                <a:cs typeface="Consolas" panose="020B0609020204030204" pitchFamily="49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1600" b="1" dirty="0">
                <a:latin typeface="Consolas"/>
                <a:cs typeface="Consolas" panose="020B0609020204030204" pitchFamily="49" charset="0"/>
              </a:rPr>
              <a:t>stop in </a:t>
            </a:r>
            <a:r>
              <a:rPr lang="pl-PL" sz="1600" b="1" dirty="0" err="1">
                <a:latin typeface="Consolas"/>
                <a:cs typeface="Consolas" panose="020B0609020204030204" pitchFamily="49" charset="0"/>
              </a:rPr>
              <a:t>MyClass.myMethod</a:t>
            </a:r>
            <a:r>
              <a:rPr lang="pl-PL" sz="1600" b="1" dirty="0">
                <a:latin typeface="Consolas"/>
                <a:cs typeface="Consolas" panose="020B0609020204030204" pitchFamily="49" charset="0"/>
              </a:rPr>
              <a:t>()</a:t>
            </a:r>
            <a:endParaRPr lang="pl-PL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2471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Geometr212 BkCn BT"/>
              </a:rPr>
              <a:t>Java Debugger (</a:t>
            </a:r>
            <a:r>
              <a:rPr lang="pl-PL" dirty="0" err="1">
                <a:latin typeface="Geometr212 BkCn BT"/>
              </a:rPr>
              <a:t>jdb</a:t>
            </a:r>
            <a:r>
              <a:rPr lang="pl-PL" dirty="0">
                <a:latin typeface="Geometr212 BkCn BT"/>
              </a:rPr>
              <a:t>) - usuwanie </a:t>
            </a:r>
            <a:r>
              <a:rPr lang="pl-PL" dirty="0" err="1">
                <a:latin typeface="Geometr212 BkCn BT"/>
              </a:rPr>
              <a:t>breakpointów</a:t>
            </a:r>
          </a:p>
        </p:txBody>
      </p:sp>
      <p:sp>
        <p:nvSpPr>
          <p:cNvPr id="8" name="Prostokąt 7"/>
          <p:cNvSpPr/>
          <p:nvPr/>
        </p:nvSpPr>
        <p:spPr>
          <a:xfrm>
            <a:off x="509343" y="1392457"/>
            <a:ext cx="11368447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err="1">
                <a:latin typeface="Consolas"/>
              </a:rPr>
              <a:t>Breakpoint</a:t>
            </a:r>
            <a:r>
              <a:rPr lang="pl-PL" sz="2400" dirty="0">
                <a:latin typeface="Consolas"/>
              </a:rPr>
              <a:t> można usunąć komendą </a:t>
            </a:r>
            <a:r>
              <a:rPr lang="pl-PL" sz="2400" b="1" dirty="0" err="1">
                <a:latin typeface="Consolas"/>
              </a:rPr>
              <a:t>clear</a:t>
            </a:r>
            <a:r>
              <a:rPr lang="pl-PL" sz="2400" dirty="0">
                <a:latin typeface="Consolas"/>
              </a:rPr>
              <a:t>, stosując podobną składnię jak dla komendy stop:</a:t>
            </a:r>
            <a:endParaRPr lang="pl-PL" dirty="0"/>
          </a:p>
          <a:p>
            <a:pPr marL="800100" lvl="1" indent="-342900">
              <a:buFont typeface="Arial"/>
              <a:buChar char="•"/>
            </a:pPr>
            <a:r>
              <a:rPr lang="pl-PL" sz="1600" b="1" dirty="0" err="1">
                <a:latin typeface="Consolas"/>
              </a:rPr>
              <a:t>clear</a:t>
            </a:r>
            <a:r>
              <a:rPr lang="pl-PL" sz="1600" b="1" dirty="0">
                <a:latin typeface="Consolas"/>
              </a:rPr>
              <a:t> MyClass:22</a:t>
            </a:r>
            <a:endParaRPr lang="pl-PL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/>
              <a:buChar char="•"/>
            </a:pPr>
            <a:endParaRPr lang="pl-PL" sz="1600" b="1" dirty="0">
              <a:latin typeface="Consolas"/>
              <a:cs typeface="Consolas" panose="020B0609020204030204" pitchFamily="49" charset="0"/>
            </a:endParaRPr>
          </a:p>
          <a:p>
            <a:pPr marL="800100" lvl="1" indent="-342900">
              <a:buFont typeface="Arial"/>
              <a:buChar char="•"/>
            </a:pPr>
            <a:endParaRPr lang="pl-PL" sz="1600" b="1" dirty="0">
              <a:latin typeface="Consolas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onsolas"/>
                <a:cs typeface="Calibri"/>
              </a:rPr>
              <a:t>Użycie </a:t>
            </a:r>
            <a:r>
              <a:rPr lang="pl-PL" sz="2400" b="1" dirty="0" err="1">
                <a:latin typeface="Consolas"/>
                <a:cs typeface="Calibri"/>
              </a:rPr>
              <a:t>clear</a:t>
            </a:r>
            <a:r>
              <a:rPr lang="pl-PL" sz="2400" b="1" dirty="0">
                <a:latin typeface="Consolas"/>
                <a:cs typeface="Calibri"/>
              </a:rPr>
              <a:t> </a:t>
            </a:r>
            <a:r>
              <a:rPr lang="pl-PL" sz="2400" dirty="0">
                <a:latin typeface="Consolas"/>
                <a:cs typeface="Calibri"/>
              </a:rPr>
              <a:t>bez argumentów spowoduje wypisanie informacji o wszystkich obecnie ustawionych </a:t>
            </a:r>
            <a:r>
              <a:rPr lang="pl-PL" sz="2400" dirty="0" err="1">
                <a:latin typeface="Consolas"/>
                <a:cs typeface="Calibri"/>
              </a:rPr>
              <a:t>breakpointach</a:t>
            </a:r>
            <a:r>
              <a:rPr lang="pl-PL" sz="2400" dirty="0">
                <a:latin typeface="Consolas"/>
                <a:cs typeface="Calibri"/>
              </a:rPr>
              <a:t>.</a:t>
            </a:r>
            <a:endParaRPr lang="pl-PL" sz="2400" dirty="0">
              <a:latin typeface="Consolas" panose="020B0609020204030204" pitchFamily="49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870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5a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Debugger (</a:t>
            </a:r>
            <a:r>
              <a:rPr lang="pl-PL" sz="2400" dirty="0" err="1">
                <a:latin typeface="+mj-lt"/>
              </a:rPr>
              <a:t>jdb</a:t>
            </a:r>
            <a:r>
              <a:rPr lang="pl-PL" sz="2400" dirty="0">
                <a:latin typeface="+mj-lt"/>
              </a:rPr>
              <a:t>) - podłączanie sesji </a:t>
            </a:r>
            <a:r>
              <a:rPr lang="pl-PL" sz="2400" dirty="0" err="1">
                <a:latin typeface="+mj-lt"/>
              </a:rPr>
              <a:t>debuggera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701824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5b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Prostokąt 2"/>
          <p:cNvSpPr/>
          <p:nvPr/>
        </p:nvSpPr>
        <p:spPr>
          <a:xfrm>
            <a:off x="1274657" y="2235453"/>
            <a:ext cx="985579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Debugger (</a:t>
            </a:r>
            <a:r>
              <a:rPr lang="pl-PL" sz="2400" dirty="0" err="1">
                <a:latin typeface="+mj-lt"/>
              </a:rPr>
              <a:t>jdb</a:t>
            </a:r>
            <a:r>
              <a:rPr lang="pl-PL" sz="2400" dirty="0">
                <a:latin typeface="+mj-lt"/>
              </a:rPr>
              <a:t>) - </a:t>
            </a:r>
            <a:r>
              <a:rPr lang="pl-PL" sz="2400" dirty="0" err="1">
                <a:latin typeface="+mj-lt"/>
              </a:rPr>
              <a:t>breakpointy</a:t>
            </a:r>
            <a:r>
              <a:rPr lang="pl-PL" sz="2400" dirty="0">
                <a:latin typeface="+mj-lt"/>
              </a:rPr>
              <a:t> i kroki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31667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Multithreaded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„wielowątkowym”: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Pozwala budować aplikacje, w których obliczenia są wykonywane równolegle w osobnych wątkach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Wsparcie dla aspektów programowania współbieżnego, takich jak bezpieczna komunikacja między wątkami (</a:t>
            </a:r>
            <a:r>
              <a:rPr lang="pl-PL" sz="2800" dirty="0" err="1">
                <a:latin typeface="+mj-lt"/>
              </a:rPr>
              <a:t>thread-safe</a:t>
            </a:r>
            <a:r>
              <a:rPr lang="pl-PL" sz="2800" dirty="0">
                <a:latin typeface="+mj-lt"/>
              </a:rPr>
              <a:t> </a:t>
            </a:r>
            <a:r>
              <a:rPr lang="pl-PL" sz="2800" dirty="0" err="1">
                <a:latin typeface="+mj-lt"/>
              </a:rPr>
              <a:t>communication</a:t>
            </a:r>
            <a:r>
              <a:rPr lang="pl-PL" sz="28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Przyspieszenie, rozdzielenie poszczególnych czynności, lepsze wykorzystanie mocy </a:t>
            </a:r>
            <a:r>
              <a:rPr lang="pl-PL" sz="2800" dirty="0" smtClean="0">
                <a:latin typeface="+mj-lt"/>
              </a:rPr>
              <a:t>obliczeniowej</a:t>
            </a:r>
          </a:p>
          <a:p>
            <a:r>
              <a:rPr lang="pl-PL" sz="1200" dirty="0" smtClean="0">
                <a:latin typeface="+mj-lt"/>
              </a:rPr>
              <a:t>Po co rozdzielać wątki?? Przykład rozdzielenia.</a:t>
            </a:r>
          </a:p>
          <a:p>
            <a:r>
              <a:rPr lang="pl-PL" sz="1200" dirty="0" smtClean="0">
                <a:latin typeface="+mj-lt"/>
              </a:rPr>
              <a:t>Możemy wydzielić żeby np. nie przerwać </a:t>
            </a:r>
            <a:r>
              <a:rPr lang="pl-PL" sz="1200" dirty="0" err="1" smtClean="0">
                <a:latin typeface="+mj-lt"/>
              </a:rPr>
              <a:t>odzytywania</a:t>
            </a:r>
            <a:r>
              <a:rPr lang="pl-PL" sz="1200" dirty="0" smtClean="0">
                <a:latin typeface="+mj-lt"/>
              </a:rPr>
              <a:t> dużego pliku ale żeby np. robić coś w interfejsie graficznym żeby to nie zawisło.</a:t>
            </a:r>
          </a:p>
          <a:p>
            <a:endParaRPr lang="pl-PL" sz="1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0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Dynamic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„dynamicznym”: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Łączenie fragmentów kodu programu i innych bibliotek następuje w momencie wykonania (</a:t>
            </a:r>
            <a:r>
              <a:rPr lang="pl-PL" sz="2800" dirty="0" err="1">
                <a:latin typeface="+mj-lt"/>
              </a:rPr>
              <a:t>runtime</a:t>
            </a:r>
            <a:r>
              <a:rPr lang="pl-PL" sz="28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Oszczędność własnego kodu, wykorzystanie innego kodu przez dołączenie biblioteki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Dołączenie (linkowanie) tylko gdy konieczne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„Architecture </a:t>
            </a:r>
            <a:r>
              <a:rPr lang="pl-PL" dirty="0" err="1"/>
              <a:t>neutral</a:t>
            </a:r>
            <a:r>
              <a:rPr lang="pl-PL" dirty="0"/>
              <a:t>” &amp; „</a:t>
            </a:r>
            <a:r>
              <a:rPr lang="pl-PL" dirty="0" err="1"/>
              <a:t>portable</a:t>
            </a:r>
            <a:r>
              <a:rPr lang="pl-PL" dirty="0"/>
              <a:t>”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4160" y="1172810"/>
            <a:ext cx="1146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latin typeface="+mj-lt"/>
              </a:rPr>
              <a:t>Java jest językiem „niezależnym od architektury” i „przenośnym”:</a:t>
            </a:r>
          </a:p>
        </p:txBody>
      </p:sp>
      <p:sp>
        <p:nvSpPr>
          <p:cNvPr id="8" name="Prostokąt 7"/>
          <p:cNvSpPr/>
          <p:nvPr/>
        </p:nvSpPr>
        <p:spPr>
          <a:xfrm>
            <a:off x="538478" y="1951687"/>
            <a:ext cx="109118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Programy możliwe do wykonania na różnych rodzajach sprzętu (np. w programowaniu sieciowym!)</a:t>
            </a:r>
          </a:p>
          <a:p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>
                <a:solidFill>
                  <a:srgbClr val="FF0000"/>
                </a:solidFill>
                <a:latin typeface="+mj-lt"/>
              </a:rPr>
              <a:t>Wprowadzenie „własnej” platformy (Java Virtual Machine – JVM) i zastosowanie specjalnego kodu (</a:t>
            </a:r>
            <a:r>
              <a:rPr lang="pl-PL" sz="2800" b="1" dirty="0" err="1">
                <a:solidFill>
                  <a:srgbClr val="FF0000"/>
                </a:solidFill>
                <a:latin typeface="+mj-lt"/>
              </a:rPr>
              <a:t>bytecode</a:t>
            </a:r>
            <a:r>
              <a:rPr lang="pl-PL" sz="2800" b="1" dirty="0">
                <a:solidFill>
                  <a:srgbClr val="FF0000"/>
                </a:solidFill>
                <a:latin typeface="+mj-lt"/>
              </a:rPr>
              <a:t>) po kompilacji.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Interpretowanie </a:t>
            </a:r>
            <a:r>
              <a:rPr lang="pl-PL" sz="2800" dirty="0" err="1">
                <a:latin typeface="+mj-lt"/>
              </a:rPr>
              <a:t>bytecode</a:t>
            </a:r>
            <a:r>
              <a:rPr lang="pl-PL" sz="2800" dirty="0">
                <a:latin typeface="+mj-lt"/>
              </a:rPr>
              <a:t> programu w JVM – wybieranie, które instrukcje procesora wykonać na danym sprzęcie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+mj-lt"/>
              </a:rPr>
              <a:t>Rozmiary typów np. </a:t>
            </a:r>
            <a:r>
              <a:rPr lang="pl-PL" sz="2800" dirty="0" err="1">
                <a:latin typeface="+mj-lt"/>
              </a:rPr>
              <a:t>integer</a:t>
            </a:r>
            <a:r>
              <a:rPr lang="pl-PL" sz="2800" dirty="0">
                <a:latin typeface="+mj-lt"/>
              </a:rPr>
              <a:t> (</a:t>
            </a:r>
            <a:r>
              <a:rPr lang="pl-PL" sz="2800" dirty="0" err="1">
                <a:latin typeface="+mj-lt"/>
              </a:rPr>
              <a:t>signed</a:t>
            </a:r>
            <a:r>
              <a:rPr lang="pl-PL" sz="2800" dirty="0">
                <a:latin typeface="+mj-lt"/>
              </a:rPr>
              <a:t>, 32 bity) są ujednolicone dla JVM</a:t>
            </a:r>
          </a:p>
        </p:txBody>
      </p:sp>
      <p:sp>
        <p:nvSpPr>
          <p:cNvPr id="5" name="Prostokąt 4"/>
          <p:cNvSpPr/>
          <p:nvPr/>
        </p:nvSpPr>
        <p:spPr>
          <a:xfrm>
            <a:off x="0" y="6488668"/>
            <a:ext cx="11460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latin typeface="+mj-lt"/>
              </a:rPr>
              <a:t>„The Java Language Environment. A </a:t>
            </a:r>
            <a:r>
              <a:rPr lang="pl-PL" sz="1400" i="1" dirty="0" err="1">
                <a:latin typeface="+mj-lt"/>
              </a:rPr>
              <a:t>white</a:t>
            </a:r>
            <a:r>
              <a:rPr lang="pl-PL" sz="1400" i="1" dirty="0">
                <a:latin typeface="+mj-lt"/>
              </a:rPr>
              <a:t> </a:t>
            </a:r>
            <a:r>
              <a:rPr lang="pl-PL" sz="1400" i="1" dirty="0" err="1">
                <a:latin typeface="+mj-lt"/>
              </a:rPr>
              <a:t>paper</a:t>
            </a:r>
            <a:r>
              <a:rPr lang="pl-PL" sz="1400" i="1" dirty="0">
                <a:latin typeface="+mj-lt"/>
              </a:rPr>
              <a:t>”, May 1996</a:t>
            </a:r>
            <a:r>
              <a:rPr lang="pl-PL" sz="1400" i="1" dirty="0"/>
              <a:t>, James </a:t>
            </a:r>
            <a:r>
              <a:rPr lang="pl-PL" sz="1400" i="1" dirty="0" err="1"/>
              <a:t>Gosling</a:t>
            </a:r>
            <a:r>
              <a:rPr lang="pl-PL" sz="1400" i="1" dirty="0"/>
              <a:t>, Henry </a:t>
            </a:r>
            <a:r>
              <a:rPr lang="pl-PL" sz="1400" i="1" dirty="0" err="1"/>
              <a:t>McGilton</a:t>
            </a:r>
            <a:endParaRPr lang="pl-PL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3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1598</TotalTime>
  <Words>3128</Words>
  <Application>Microsoft Office PowerPoint</Application>
  <PresentationFormat>Niestandardowy</PresentationFormat>
  <Paragraphs>519</Paragraphs>
  <Slides>68</Slides>
  <Notes>22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68</vt:i4>
      </vt:variant>
    </vt:vector>
  </HeadingPairs>
  <TitlesOfParts>
    <vt:vector size="69" baseType="lpstr">
      <vt:lpstr>Motyw sdacademy.pl</vt:lpstr>
      <vt:lpstr>Wprowadzenie do technologii JVM</vt:lpstr>
      <vt:lpstr>Krótka powtórka</vt:lpstr>
      <vt:lpstr>Definicja</vt:lpstr>
      <vt:lpstr>„Simple”</vt:lpstr>
      <vt:lpstr>„Object oriented”</vt:lpstr>
      <vt:lpstr>„Distributed”</vt:lpstr>
      <vt:lpstr>„Multithreaded”</vt:lpstr>
      <vt:lpstr>„Dynamic”</vt:lpstr>
      <vt:lpstr>„Architecture neutral” &amp; „portable”</vt:lpstr>
      <vt:lpstr>„High performance”</vt:lpstr>
      <vt:lpstr>„Robust”</vt:lpstr>
      <vt:lpstr>„Secure”</vt:lpstr>
      <vt:lpstr>Podstawowe informacje o JVM</vt:lpstr>
      <vt:lpstr>Co to właściwie znaczy „Java Platform”?</vt:lpstr>
      <vt:lpstr>Czym jest Java Virtual Machine (JVM)?</vt:lpstr>
      <vt:lpstr>Czym jest Java Virtual Machine (JVM)?</vt:lpstr>
      <vt:lpstr>Garbage Collector</vt:lpstr>
      <vt:lpstr>Garbage Collector</vt:lpstr>
      <vt:lpstr>JRE, JDK</vt:lpstr>
      <vt:lpstr>JRE/JDK – Java Runtime Environment (JRE)</vt:lpstr>
      <vt:lpstr>JRE/JDK – Java Development Kit (JDK)</vt:lpstr>
      <vt:lpstr> </vt:lpstr>
      <vt:lpstr>WYJAŚNIENIE: Java Software Development Kit (Java SDK)</vt:lpstr>
      <vt:lpstr>Zadanie 1</vt:lpstr>
      <vt:lpstr>ĆWICZENIE: „Hello World” w Notatniku</vt:lpstr>
      <vt:lpstr>ĆWICZENIE: „Hello World” w Notatniku</vt:lpstr>
      <vt:lpstr>ĆWICZENIE: „Hello World” w Notatniku</vt:lpstr>
      <vt:lpstr>ĆWICZENIE: „Hello World” w Notatniku</vt:lpstr>
      <vt:lpstr>ĆWICZENIE: „Hello World” w Notatniku</vt:lpstr>
      <vt:lpstr>ĆWICZENIE: „Hello World” w Notatniku</vt:lpstr>
      <vt:lpstr>ĆWICZENIE: „Hello World” w Notatniku</vt:lpstr>
      <vt:lpstr>Zadanie 1</vt:lpstr>
      <vt:lpstr>Argumenty programu</vt:lpstr>
      <vt:lpstr>Argumenty programu</vt:lpstr>
      <vt:lpstr>Zmienna CLASSPATH</vt:lpstr>
      <vt:lpstr>Zmienna CLASSPATH</vt:lpstr>
      <vt:lpstr>Zmienna CLASSPATH</vt:lpstr>
      <vt:lpstr>Zadanie 2</vt:lpstr>
      <vt:lpstr>Archiwum JAR</vt:lpstr>
      <vt:lpstr>Archiwum JAR</vt:lpstr>
      <vt:lpstr>Archiwum JAR</vt:lpstr>
      <vt:lpstr>Archiwum JAR</vt:lpstr>
      <vt:lpstr>Archiwum JAR</vt:lpstr>
      <vt:lpstr>Plik MANIFEST.MF</vt:lpstr>
      <vt:lpstr>Plik MANIFEST.MF</vt:lpstr>
      <vt:lpstr>Zadanie 3a</vt:lpstr>
      <vt:lpstr>Zadanie 3b</vt:lpstr>
      <vt:lpstr>Zadanie 3c</vt:lpstr>
      <vt:lpstr>Javadoc</vt:lpstr>
      <vt:lpstr>Javadoc</vt:lpstr>
      <vt:lpstr>Javadoc</vt:lpstr>
      <vt:lpstr>Javadoc</vt:lpstr>
      <vt:lpstr>Zadanie 4</vt:lpstr>
      <vt:lpstr>Java Debugger (jdb)</vt:lpstr>
      <vt:lpstr>Java Debugger (jdb)</vt:lpstr>
      <vt:lpstr>Java Debugger (jdb)</vt:lpstr>
      <vt:lpstr>Java Debugger (jdb)</vt:lpstr>
      <vt:lpstr>Java Debugger (jdb) - console-printing debugging</vt:lpstr>
      <vt:lpstr>Java Debugger (jdb) - console-printing debugging</vt:lpstr>
      <vt:lpstr>Java Debugger (jdb) - składnia ogólna</vt:lpstr>
      <vt:lpstr>Java Debugger (jdb) - podłączanie sesji debuggera</vt:lpstr>
      <vt:lpstr>Java Debugger (jdb) - podłączanie sesji debuggera</vt:lpstr>
      <vt:lpstr>Java Debugger (jdb) - podstawowe komendy w jdb</vt:lpstr>
      <vt:lpstr>Java Debugger (jdb) - podstawowe komendy w jdb</vt:lpstr>
      <vt:lpstr>Java Debugger (jdb) - ustawianie breakpointów</vt:lpstr>
      <vt:lpstr>Java Debugger (jdb) - usuwanie breakpointów</vt:lpstr>
      <vt:lpstr>Zadanie 5a</vt:lpstr>
      <vt:lpstr>Zadanie 5b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Białecki</dc:creator>
  <cp:lastModifiedBy>tomasz_m</cp:lastModifiedBy>
  <cp:revision>411</cp:revision>
  <dcterms:created xsi:type="dcterms:W3CDTF">2016-06-13T21:31:58Z</dcterms:created>
  <dcterms:modified xsi:type="dcterms:W3CDTF">2019-03-31T07:50:46Z</dcterms:modified>
</cp:coreProperties>
</file>